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5143500" type="screen16x9"/>
  <p:notesSz cx="6858000" cy="9144000"/>
  <p:embeddedFontLst>
    <p:embeddedFont>
      <p:font typeface="Aptos ExtraBold" panose="020B0004020202020204" pitchFamily="34" charset="0"/>
      <p:bold r:id="rId41"/>
      <p:boldItalic r:id="rId42"/>
    </p:embeddedFont>
    <p:embeddedFont>
      <p:font typeface="Noto Sans" panose="020B0502040504020204" pitchFamily="34" charset="0"/>
      <p:regular r:id="rId43"/>
      <p:bold r:id="rId44"/>
      <p:italic r:id="rId45"/>
      <p:boldItalic r:id="rId46"/>
    </p:embeddedFont>
    <p:embeddedFont>
      <p:font typeface="Poppins" panose="00000500000000000000" pitchFamily="2" charset="0"/>
      <p:regular r:id="rId47"/>
      <p:bold r:id="rId48"/>
      <p:italic r:id="rId49"/>
      <p:boldItalic r:id="rId50"/>
    </p:embeddedFont>
    <p:embeddedFont>
      <p:font typeface="Poppins SemiBold" panose="00000700000000000000" pitchFamily="2" charset="0"/>
      <p:regular r:id="rId51"/>
      <p:bold r:id="rId52"/>
      <p:italic r:id="rId53"/>
      <p:boldItalic r:id="rId54"/>
    </p:embeddedFont>
    <p:embeddedFont>
      <p:font typeface="Roboto" panose="02000000000000000000" pitchFamily="2" charset="0"/>
      <p:regular r:id="rId55"/>
      <p:bold r:id="rId56"/>
      <p:italic r:id="rId57"/>
      <p:boldItalic r:id="rId58"/>
    </p:embeddedFont>
    <p:embeddedFont>
      <p:font typeface="Verdana" panose="020B0604030504040204" pitchFamily="34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613" autoAdjust="0"/>
  </p:normalViewPr>
  <p:slideViewPr>
    <p:cSldViewPr snapToGrid="0">
      <p:cViewPr varScale="1">
        <p:scale>
          <a:sx n="87" d="100"/>
          <a:sy n="87" d="100"/>
        </p:scale>
        <p:origin x="187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2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font" Target="fonts/font20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711b10622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1711b10622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072c773443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072c773443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84468648d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084468648d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072c773443_0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072c773443_0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072c773443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072c773443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072c773443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072c773443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084468648d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084468648d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072c773443_0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072c773443_0_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072c773443_0_7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072c773443_0_7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072c773443_0_7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072c773443_0_7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084468648d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084468648d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Noto Sans"/>
                <a:ea typeface="Noto Sans"/>
                <a:cs typeface="Noto Sans"/>
                <a:sym typeface="Noto Sans"/>
              </a:rPr>
              <a:t>We need to learn this together. I’m going to point you to some examples that I hope will inspire you</a:t>
            </a:r>
            <a:endParaRPr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072c77344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072c77344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072c773443_0_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072c773443_0_6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072c773443_0_6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072c773443_0_6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0320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Tim: Personal experience of raising concerns with social workers re: data governance, but they brushed these off due to lack of training for staff on understanding that people might have different concerns about data governance.</a:t>
            </a:r>
            <a:endParaRPr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072c773443_0_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072c773443_0_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084468648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084468648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072c773443_0_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072c773443_0_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084468648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084468648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072c773443_0_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072c773443_0_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084468648d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084468648d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072c773443_0_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072c773443_0_6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072c773443_0_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072c773443_0_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072c77344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072c77344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084468648d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084468648d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072c773443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072c773443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084468648d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084468648d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084468648d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084468648d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084468648d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084468648d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08446864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08446864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084468648d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084468648d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084468648d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084468648d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1711b10622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11711b10622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72c77344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072c773443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072c77344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072c77344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072c773443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072c773443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072c773443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072c773443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072c773443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072c773443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072c773443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072c773443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4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44025" y="3048000"/>
            <a:ext cx="85206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11700" y="4070400"/>
            <a:ext cx="8520600" cy="5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oppins SemiBold"/>
              <a:buNone/>
              <a:defRPr sz="28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873688"/>
            <a:ext cx="2105598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bg>
      <p:bgPr>
        <a:solidFill>
          <a:srgbClr val="006D6E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0" y="-16750"/>
            <a:ext cx="4572000" cy="45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4572000" y="-16750"/>
            <a:ext cx="4572000" cy="4572000"/>
          </a:xfrm>
          <a:prstGeom prst="rect">
            <a:avLst/>
          </a:prstGeom>
          <a:solidFill>
            <a:srgbClr val="0087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62783" y="46879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0" name="Google Shape;60;p11"/>
          <p:cNvSpPr>
            <a:spLocks noGrp="1"/>
          </p:cNvSpPr>
          <p:nvPr>
            <p:ph type="pic" idx="2"/>
          </p:nvPr>
        </p:nvSpPr>
        <p:spPr>
          <a:xfrm>
            <a:off x="0" y="2269252"/>
            <a:ext cx="2286000" cy="22860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11"/>
          <p:cNvSpPr>
            <a:spLocks noGrp="1"/>
          </p:cNvSpPr>
          <p:nvPr>
            <p:ph type="pic" idx="3"/>
          </p:nvPr>
        </p:nvSpPr>
        <p:spPr>
          <a:xfrm>
            <a:off x="4572000" y="-16750"/>
            <a:ext cx="2286000" cy="2286600"/>
          </a:xfrm>
          <a:prstGeom prst="rect">
            <a:avLst/>
          </a:prstGeom>
          <a:noFill/>
          <a:ln>
            <a:noFill/>
          </a:ln>
        </p:spPr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l="109" r="119"/>
          <a:stretch/>
        </p:blipFill>
        <p:spPr>
          <a:xfrm>
            <a:off x="180400" y="4749888"/>
            <a:ext cx="2105598" cy="2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267875" y="266450"/>
            <a:ext cx="4015200" cy="175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title" idx="4"/>
          </p:nvPr>
        </p:nvSpPr>
        <p:spPr>
          <a:xfrm>
            <a:off x="4850400" y="2564700"/>
            <a:ext cx="4015200" cy="175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1">
    <p:bg>
      <p:bgPr>
        <a:solidFill>
          <a:schemeClr val="accent4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/>
          <p:nvPr/>
        </p:nvSpPr>
        <p:spPr>
          <a:xfrm>
            <a:off x="-18825" y="3054300"/>
            <a:ext cx="4581600" cy="208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2"/>
          <p:cNvSpPr/>
          <p:nvPr/>
        </p:nvSpPr>
        <p:spPr>
          <a:xfrm>
            <a:off x="6089729" y="3054300"/>
            <a:ext cx="3054300" cy="2089200"/>
          </a:xfrm>
          <a:prstGeom prst="rect">
            <a:avLst/>
          </a:prstGeom>
          <a:solidFill>
            <a:srgbClr val="0087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2"/>
          <p:cNvSpPr/>
          <p:nvPr/>
        </p:nvSpPr>
        <p:spPr>
          <a:xfrm>
            <a:off x="6089725" y="0"/>
            <a:ext cx="3054300" cy="3054300"/>
          </a:xfrm>
          <a:prstGeom prst="rect">
            <a:avLst/>
          </a:prstGeom>
          <a:solidFill>
            <a:srgbClr val="0087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2"/>
          <p:cNvSpPr/>
          <p:nvPr/>
        </p:nvSpPr>
        <p:spPr>
          <a:xfrm>
            <a:off x="1508119" y="0"/>
            <a:ext cx="4581600" cy="3054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2"/>
          <p:cNvSpPr/>
          <p:nvPr/>
        </p:nvSpPr>
        <p:spPr>
          <a:xfrm>
            <a:off x="-18875" y="1527150"/>
            <a:ext cx="3054300" cy="3054300"/>
          </a:xfrm>
          <a:prstGeom prst="rect">
            <a:avLst/>
          </a:prstGeom>
          <a:solidFill>
            <a:srgbClr val="0087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462783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2" name="Google Shape;72;p12"/>
          <p:cNvSpPr>
            <a:spLocks noGrp="1"/>
          </p:cNvSpPr>
          <p:nvPr>
            <p:ph type="pic" idx="2"/>
          </p:nvPr>
        </p:nvSpPr>
        <p:spPr>
          <a:xfrm>
            <a:off x="-18825" y="0"/>
            <a:ext cx="1527300" cy="15273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2"/>
          <p:cNvSpPr>
            <a:spLocks noGrp="1"/>
          </p:cNvSpPr>
          <p:nvPr>
            <p:ph type="pic" idx="3"/>
          </p:nvPr>
        </p:nvSpPr>
        <p:spPr>
          <a:xfrm>
            <a:off x="6089725" y="0"/>
            <a:ext cx="1527300" cy="15273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2"/>
          <p:cNvSpPr/>
          <p:nvPr/>
        </p:nvSpPr>
        <p:spPr>
          <a:xfrm>
            <a:off x="3035425" y="1527150"/>
            <a:ext cx="3054300" cy="3054300"/>
          </a:xfrm>
          <a:prstGeom prst="rect">
            <a:avLst/>
          </a:prstGeom>
          <a:solidFill>
            <a:srgbClr val="006D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2"/>
          <p:cNvSpPr>
            <a:spLocks noGrp="1"/>
          </p:cNvSpPr>
          <p:nvPr>
            <p:ph type="pic" idx="4"/>
          </p:nvPr>
        </p:nvSpPr>
        <p:spPr>
          <a:xfrm>
            <a:off x="4562725" y="1527300"/>
            <a:ext cx="1527300" cy="15273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2"/>
          <p:cNvSpPr>
            <a:spLocks noGrp="1"/>
          </p:cNvSpPr>
          <p:nvPr>
            <p:ph type="pic" idx="5"/>
          </p:nvPr>
        </p:nvSpPr>
        <p:spPr>
          <a:xfrm>
            <a:off x="1508475" y="3054600"/>
            <a:ext cx="1527300" cy="15273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2"/>
          <p:cNvSpPr>
            <a:spLocks noGrp="1"/>
          </p:cNvSpPr>
          <p:nvPr>
            <p:ph type="pic" idx="6"/>
          </p:nvPr>
        </p:nvSpPr>
        <p:spPr>
          <a:xfrm>
            <a:off x="3035275" y="4581900"/>
            <a:ext cx="1527300" cy="15273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2"/>
          <p:cNvSpPr>
            <a:spLocks noGrp="1"/>
          </p:cNvSpPr>
          <p:nvPr>
            <p:ph type="pic" idx="7"/>
          </p:nvPr>
        </p:nvSpPr>
        <p:spPr>
          <a:xfrm>
            <a:off x="6090025" y="3054600"/>
            <a:ext cx="3054300" cy="30543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1738125" y="157200"/>
            <a:ext cx="2555100" cy="12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title" idx="8"/>
          </p:nvPr>
        </p:nvSpPr>
        <p:spPr>
          <a:xfrm>
            <a:off x="6339325" y="1684350"/>
            <a:ext cx="2555100" cy="12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title" idx="9"/>
          </p:nvPr>
        </p:nvSpPr>
        <p:spPr>
          <a:xfrm>
            <a:off x="3245700" y="3211800"/>
            <a:ext cx="2555100" cy="12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title" idx="13"/>
          </p:nvPr>
        </p:nvSpPr>
        <p:spPr>
          <a:xfrm>
            <a:off x="230725" y="1684500"/>
            <a:ext cx="2555100" cy="12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62783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 l="109" r="119"/>
          <a:stretch/>
        </p:blipFill>
        <p:spPr>
          <a:xfrm>
            <a:off x="152400" y="4873688"/>
            <a:ext cx="2105598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1152475" y="-100"/>
            <a:ext cx="7991400" cy="1152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152475" cy="11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1310700" y="289888"/>
            <a:ext cx="748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277200" y="1401900"/>
            <a:ext cx="85206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1pPr>
            <a:lvl2pPr marL="914400" lvl="1" indent="-40005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62783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4"/>
          <p:cNvSpPr>
            <a:spLocks noGrp="1"/>
          </p:cNvSpPr>
          <p:nvPr>
            <p:ph type="pic" idx="2"/>
          </p:nvPr>
        </p:nvSpPr>
        <p:spPr>
          <a:xfrm>
            <a:off x="-175" y="0"/>
            <a:ext cx="1152600" cy="1152600"/>
          </a:xfrm>
          <a:prstGeom prst="rect">
            <a:avLst/>
          </a:prstGeom>
          <a:noFill/>
          <a:ln>
            <a:noFill/>
          </a:ln>
        </p:spPr>
      </p:sp>
      <p:pic>
        <p:nvPicPr>
          <p:cNvPr id="26" name="Google Shape;2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4873688"/>
            <a:ext cx="2105598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AND_BODY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1152475" y="-100"/>
            <a:ext cx="7991400" cy="1152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" name="Google Shape;2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152475" cy="11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310700" y="289888"/>
            <a:ext cx="748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62783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" name="Google Shape;32;p5"/>
          <p:cNvSpPr>
            <a:spLocks noGrp="1"/>
          </p:cNvSpPr>
          <p:nvPr>
            <p:ph type="pic" idx="2"/>
          </p:nvPr>
        </p:nvSpPr>
        <p:spPr>
          <a:xfrm>
            <a:off x="-175" y="0"/>
            <a:ext cx="1152600" cy="1152600"/>
          </a:xfrm>
          <a:prstGeom prst="rect">
            <a:avLst/>
          </a:prstGeom>
          <a:noFill/>
          <a:ln>
            <a:noFill/>
          </a:ln>
        </p:spPr>
      </p:sp>
      <p:pic>
        <p:nvPicPr>
          <p:cNvPr id="33" name="Google Shape;3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4873688"/>
            <a:ext cx="2105598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462783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2"/>
                </a:solidFill>
              </a:defRPr>
            </a:lvl1pPr>
            <a:lvl2pPr lvl="1">
              <a:buNone/>
              <a:defRPr>
                <a:solidFill>
                  <a:schemeClr val="lt2"/>
                </a:solidFill>
              </a:defRPr>
            </a:lvl2pPr>
            <a:lvl3pPr lvl="2">
              <a:buNone/>
              <a:defRPr>
                <a:solidFill>
                  <a:schemeClr val="lt2"/>
                </a:solidFill>
              </a:defRPr>
            </a:lvl3pPr>
            <a:lvl4pPr lvl="3">
              <a:buNone/>
              <a:defRPr>
                <a:solidFill>
                  <a:schemeClr val="lt2"/>
                </a:solidFill>
              </a:defRPr>
            </a:lvl4pPr>
            <a:lvl5pPr lvl="4">
              <a:buNone/>
              <a:defRPr>
                <a:solidFill>
                  <a:schemeClr val="lt2"/>
                </a:solidFill>
              </a:defRPr>
            </a:lvl5pPr>
            <a:lvl6pPr lvl="5">
              <a:buNone/>
              <a:defRPr>
                <a:solidFill>
                  <a:schemeClr val="lt2"/>
                </a:solidFill>
              </a:defRPr>
            </a:lvl6pPr>
            <a:lvl7pPr lvl="6">
              <a:buNone/>
              <a:defRPr>
                <a:solidFill>
                  <a:schemeClr val="lt2"/>
                </a:solidFill>
              </a:defRPr>
            </a:lvl7pPr>
            <a:lvl8pPr lvl="7">
              <a:buNone/>
              <a:defRPr>
                <a:solidFill>
                  <a:schemeClr val="lt2"/>
                </a:solidFill>
              </a:defRPr>
            </a:lvl8pPr>
            <a:lvl9pPr lvl="8">
              <a:buNone/>
              <a:defRPr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 l="109" r="119"/>
          <a:stretch/>
        </p:blipFill>
        <p:spPr>
          <a:xfrm>
            <a:off x="152400" y="4873688"/>
            <a:ext cx="2105598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3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oppins SemiBold"/>
              <a:buNone/>
              <a:defRPr sz="21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1pPr>
            <a:lvl2pPr marL="914400" lvl="1" indent="-40005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62783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4" name="Google Shape;44;p7"/>
          <p:cNvPicPr preferRelativeResize="0"/>
          <p:nvPr/>
        </p:nvPicPr>
        <p:blipFill rotWithShape="1">
          <a:blip r:embed="rId2">
            <a:alphaModFix/>
          </a:blip>
          <a:srcRect l="109" r="119"/>
          <a:stretch/>
        </p:blipFill>
        <p:spPr>
          <a:xfrm>
            <a:off x="152400" y="4873688"/>
            <a:ext cx="2105598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8462783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873688"/>
            <a:ext cx="2105598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ernative title slide">
  <p:cSld name="TITLE_1">
    <p:bg>
      <p:bgPr>
        <a:solidFill>
          <a:schemeClr val="accent4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ctrTitle"/>
          </p:nvPr>
        </p:nvSpPr>
        <p:spPr>
          <a:xfrm>
            <a:off x="244025" y="3048000"/>
            <a:ext cx="85206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311700" y="4070400"/>
            <a:ext cx="8520600" cy="5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oppins SemiBold"/>
              <a:buNone/>
              <a:defRPr sz="28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pic>
        <p:nvPicPr>
          <p:cNvPr id="51" name="Google Shape;5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">
  <p:cSld name="MAIN_POINT_1">
    <p:bg>
      <p:bgPr>
        <a:solidFill>
          <a:schemeClr val="accen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62783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0"/>
          <p:cNvPicPr preferRelativeResize="0"/>
          <p:nvPr/>
        </p:nvPicPr>
        <p:blipFill rotWithShape="1">
          <a:blip r:embed="rId2">
            <a:alphaModFix/>
          </a:blip>
          <a:srcRect l="109" r="119"/>
          <a:stretch/>
        </p:blipFill>
        <p:spPr>
          <a:xfrm>
            <a:off x="152400" y="4873688"/>
            <a:ext cx="2105598" cy="2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618775" y="647775"/>
            <a:ext cx="7332300" cy="3471000"/>
          </a:xfrm>
          <a:prstGeom prst="rect">
            <a:avLst/>
          </a:prstGeom>
        </p:spPr>
        <p:txBody>
          <a:bodyPr spcFirstLastPara="1" wrap="square" lIns="90000" tIns="91425" rIns="91425" bIns="91425" anchor="ctr" anchorCtr="0">
            <a:norm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Poppins SemiBold"/>
              <a:buChar char="■"/>
              <a:defRPr sz="30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400050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Poppins SemiBold"/>
              <a:buChar char="■"/>
              <a:defRPr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lvl="2" indent="-381000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Char char="■"/>
              <a:defRPr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lvl="3" indent="-361950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Poppins SemiBold"/>
              <a:buChar char="■"/>
              <a:defRPr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oppins SemiBold"/>
              <a:buChar char="○"/>
              <a:defRPr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oppins SemiBold"/>
              <a:buChar char="■"/>
              <a:defRPr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oppins SemiBold"/>
              <a:buChar char="●"/>
              <a:defRPr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oppins SemiBold"/>
              <a:buChar char="○"/>
              <a:defRPr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1800"/>
              <a:buFont typeface="Poppins SemiBold"/>
              <a:buChar char="■"/>
              <a:defRPr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772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ans"/>
              <a:buChar char="■"/>
              <a:defRPr sz="24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lvl="1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00"/>
              <a:buFont typeface="Noto Sans"/>
              <a:buChar char="■"/>
              <a:defRPr sz="22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"/>
              <a:buChar char="■"/>
              <a:defRPr sz="20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lvl="3" indent="-3619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"/>
              <a:buChar char="■"/>
              <a:defRPr sz="18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○"/>
              <a:defRPr sz="18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■"/>
              <a:defRPr sz="18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●"/>
              <a:defRPr sz="18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○"/>
              <a:defRPr sz="18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■"/>
              <a:defRPr sz="18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2783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5771925" y="3219525"/>
            <a:ext cx="556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244025" y="3048000"/>
            <a:ext cx="85206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SzPts val="990"/>
            </a:pPr>
            <a:r>
              <a:rPr lang="en-GB" sz="3600" dirty="0">
                <a:latin typeface="Aptos ExtraBold" panose="020F0502020204030204" pitchFamily="34" charset="0"/>
                <a:ea typeface="Verdana" panose="020B0604030504040204" pitchFamily="34" charset="0"/>
              </a:rPr>
              <a:t>Consent, context and community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"/>
          </p:nvPr>
        </p:nvSpPr>
        <p:spPr>
          <a:xfrm>
            <a:off x="311700" y="4070400"/>
            <a:ext cx="8520600" cy="5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dirty="0">
                <a:latin typeface="Aptos ExtraBold" panose="020B0004020202020204" pitchFamily="34" charset="0"/>
              </a:rPr>
              <a:t>Jeni Tennison ▪ @JeniT</a:t>
            </a:r>
            <a:endParaRPr sz="2300" dirty="0">
              <a:latin typeface="Aptos ExtraBold" panose="020B00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311700" y="2090638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ptos ExtraBold" panose="020B0004020202020204" pitchFamily="34" charset="0"/>
              </a:rPr>
              <a:t>Is there any alternative?</a:t>
            </a:r>
            <a:endParaRPr dirty="0">
              <a:latin typeface="Aptos ExtraBold" panose="020B00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/>
          <p:nvPr/>
        </p:nvSpPr>
        <p:spPr>
          <a:xfrm>
            <a:off x="1011175" y="1088200"/>
            <a:ext cx="7121700" cy="29673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3"/>
          <p:cNvSpPr/>
          <p:nvPr/>
        </p:nvSpPr>
        <p:spPr>
          <a:xfrm>
            <a:off x="3275825" y="1372475"/>
            <a:ext cx="4548000" cy="23493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3"/>
          <p:cNvSpPr/>
          <p:nvPr/>
        </p:nvSpPr>
        <p:spPr>
          <a:xfrm>
            <a:off x="3275825" y="1372475"/>
            <a:ext cx="2015400" cy="23493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FFFF"/>
                </a:solidFill>
                <a:latin typeface="Aptos ExtraBold" panose="020B0004020202020204" pitchFamily="34" charset="0"/>
                <a:ea typeface="Poppins"/>
                <a:cs typeface="Poppins"/>
                <a:sym typeface="Poppins"/>
              </a:rPr>
              <a:t>contextual</a:t>
            </a:r>
            <a:br>
              <a:rPr lang="en-GB" sz="2000" b="1" dirty="0">
                <a:solidFill>
                  <a:srgbClr val="FFFFFF"/>
                </a:solidFill>
                <a:latin typeface="Aptos ExtraBold" panose="020B0004020202020204" pitchFamily="34" charset="0"/>
                <a:ea typeface="Poppins"/>
                <a:cs typeface="Poppins"/>
                <a:sym typeface="Poppins"/>
              </a:rPr>
            </a:br>
            <a:r>
              <a:rPr lang="en-GB" sz="2000" b="1" dirty="0">
                <a:solidFill>
                  <a:srgbClr val="FFFFFF"/>
                </a:solidFill>
                <a:latin typeface="Aptos ExtraBold" panose="020B0004020202020204" pitchFamily="34" charset="0"/>
                <a:ea typeface="Poppins"/>
                <a:cs typeface="Poppins"/>
                <a:sym typeface="Poppins"/>
              </a:rPr>
              <a:t>collective</a:t>
            </a:r>
            <a:br>
              <a:rPr lang="en-GB" sz="2000" b="1" dirty="0">
                <a:solidFill>
                  <a:srgbClr val="FFFFFF"/>
                </a:solidFill>
                <a:latin typeface="Aptos ExtraBold" panose="020B0004020202020204" pitchFamily="34" charset="0"/>
                <a:ea typeface="Poppins"/>
                <a:cs typeface="Poppins"/>
                <a:sym typeface="Poppins"/>
              </a:rPr>
            </a:br>
            <a:r>
              <a:rPr lang="en-GB" sz="2000" b="1" dirty="0">
                <a:solidFill>
                  <a:srgbClr val="FFFFFF"/>
                </a:solidFill>
                <a:latin typeface="Aptos ExtraBold" panose="020B0004020202020204" pitchFamily="34" charset="0"/>
                <a:ea typeface="Poppins"/>
                <a:cs typeface="Poppins"/>
                <a:sym typeface="Poppins"/>
              </a:rPr>
              <a:t>governance</a:t>
            </a:r>
            <a:endParaRPr sz="2000" b="1" dirty="0">
              <a:solidFill>
                <a:srgbClr val="FFFFFF"/>
              </a:solidFill>
              <a:latin typeface="Aptos ExtraBold" panose="020B0004020202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160" name="Google Shape;160;p23"/>
          <p:cNvSpPr/>
          <p:nvPr/>
        </p:nvSpPr>
        <p:spPr>
          <a:xfrm>
            <a:off x="1011163" y="1088100"/>
            <a:ext cx="2015400" cy="29673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FFFF"/>
                </a:solidFill>
                <a:latin typeface="Aptos ExtraBold" panose="020B0004020202020204" pitchFamily="34" charset="0"/>
                <a:ea typeface="Poppins"/>
                <a:cs typeface="Poppins"/>
                <a:sym typeface="Poppins"/>
              </a:rPr>
              <a:t>top-down regulation</a:t>
            </a:r>
            <a:endParaRPr sz="2000" dirty="0">
              <a:solidFill>
                <a:srgbClr val="FFFFFF"/>
              </a:solidFill>
              <a:latin typeface="Aptos ExtraBold" panose="020B0004020202020204" pitchFamily="34" charset="0"/>
              <a:ea typeface="Noto Sans"/>
              <a:cs typeface="Noto Sans"/>
              <a:sym typeface="Noto Sans"/>
            </a:endParaRPr>
          </a:p>
        </p:txBody>
      </p:sp>
      <p:sp>
        <p:nvSpPr>
          <p:cNvPr id="161" name="Google Shape;161;p23"/>
          <p:cNvSpPr txBox="1">
            <a:spLocks noGrp="1"/>
          </p:cNvSpPr>
          <p:nvPr>
            <p:ph type="sldNum" idx="12"/>
          </p:nvPr>
        </p:nvSpPr>
        <p:spPr>
          <a:xfrm>
            <a:off x="8462783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ptos" panose="020B0004020202020204" pitchFamily="34" charset="0"/>
              </a:rPr>
              <a:t>11</a:t>
            </a:fld>
            <a:endParaRPr dirty="0">
              <a:latin typeface="Aptos" panose="020B0004020202020204" pitchFamily="34" charset="0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5549825" y="1675350"/>
            <a:ext cx="2015400" cy="17928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FFFF"/>
                </a:solidFill>
                <a:latin typeface="Aptos ExtraBold" panose="020B0004020202020204" pitchFamily="34" charset="0"/>
                <a:ea typeface="Poppins"/>
                <a:cs typeface="Poppins"/>
                <a:sym typeface="Poppins"/>
              </a:rPr>
              <a:t>individual consent</a:t>
            </a:r>
            <a:endParaRPr sz="2000" b="1" dirty="0">
              <a:solidFill>
                <a:srgbClr val="FFFFFF"/>
              </a:solidFill>
              <a:latin typeface="Aptos ExtraBold" panose="020B0004020202020204" pitchFamily="34" charset="0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>
            <a:spLocks noGrp="1"/>
          </p:cNvSpPr>
          <p:nvPr>
            <p:ph type="title"/>
          </p:nvPr>
        </p:nvSpPr>
        <p:spPr>
          <a:xfrm>
            <a:off x="1310700" y="289888"/>
            <a:ext cx="748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ptos ExtraBold" panose="020B0004020202020204" pitchFamily="34" charset="0"/>
              </a:rPr>
              <a:t>Context aware</a:t>
            </a:r>
            <a:endParaRPr dirty="0">
              <a:latin typeface="Aptos ExtraBold" panose="020B0004020202020204" pitchFamily="34" charset="0"/>
            </a:endParaRPr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1"/>
          </p:nvPr>
        </p:nvSpPr>
        <p:spPr>
          <a:xfrm>
            <a:off x="277200" y="1314450"/>
            <a:ext cx="8520600" cy="328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457200" lvl="0" indent="-393065" algn="l" rtl="0">
              <a:spcBef>
                <a:spcPts val="1000"/>
              </a:spcBef>
              <a:spcAft>
                <a:spcPts val="0"/>
              </a:spcAft>
              <a:buSzPct val="116666"/>
              <a:buChar char="■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sector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 such as health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393065" algn="l" rtl="0">
              <a:spcBef>
                <a:spcPts val="1200"/>
              </a:spcBef>
              <a:spcAft>
                <a:spcPts val="0"/>
              </a:spcAft>
              <a:buSzPct val="116666"/>
              <a:buChar char="■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technology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 such as social media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393065" algn="l" rtl="0">
              <a:spcBef>
                <a:spcPts val="1200"/>
              </a:spcBef>
              <a:spcAft>
                <a:spcPts val="0"/>
              </a:spcAft>
              <a:buSzPct val="116666"/>
              <a:buChar char="■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local community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 such as Camden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393065" algn="l" rtl="0">
              <a:spcBef>
                <a:spcPts val="1200"/>
              </a:spcBef>
              <a:spcAft>
                <a:spcPts val="0"/>
              </a:spcAft>
              <a:buSzPct val="116666"/>
              <a:buChar char="■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professional body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 such as HR practitioners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393065" algn="l" rtl="0">
              <a:spcBef>
                <a:spcPts val="1200"/>
              </a:spcBef>
              <a:spcAft>
                <a:spcPts val="0"/>
              </a:spcAft>
              <a:buSzPct val="116666"/>
              <a:buChar char="■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a specific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school</a:t>
            </a:r>
            <a:endParaRPr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393065" algn="l" rtl="0">
              <a:spcBef>
                <a:spcPts val="1200"/>
              </a:spcBef>
              <a:spcAft>
                <a:spcPts val="1200"/>
              </a:spcAft>
              <a:buSzPct val="116666"/>
              <a:buChar char="■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a particular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workplace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9" name="Google Shape;169;p24"/>
          <p:cNvSpPr txBox="1">
            <a:spLocks noGrp="1"/>
          </p:cNvSpPr>
          <p:nvPr>
            <p:ph type="sldNum" idx="12"/>
          </p:nvPr>
        </p:nvSpPr>
        <p:spPr>
          <a:xfrm>
            <a:off x="8462783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ptos" panose="020B0004020202020204" pitchFamily="34" charset="0"/>
              </a:rPr>
              <a:t>12</a:t>
            </a:fld>
            <a:endParaRPr dirty="0">
              <a:latin typeface="Aptos" panose="020B0004020202020204" pitchFamily="34" charset="0"/>
            </a:endParaRPr>
          </a:p>
        </p:txBody>
      </p:sp>
      <p:pic>
        <p:nvPicPr>
          <p:cNvPr id="170" name="Google Shape;170;p2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75" y="0"/>
            <a:ext cx="1152601" cy="11526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>
            <a:spLocks noGrp="1"/>
          </p:cNvSpPr>
          <p:nvPr>
            <p:ph type="title"/>
          </p:nvPr>
        </p:nvSpPr>
        <p:spPr>
          <a:xfrm>
            <a:off x="1310700" y="289888"/>
            <a:ext cx="748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ptos ExtraBold" panose="020B0004020202020204" pitchFamily="34" charset="0"/>
              </a:rPr>
              <a:t>Making decisions together</a:t>
            </a:r>
            <a:endParaRPr dirty="0">
              <a:latin typeface="Aptos ExtraBold" panose="020B0004020202020204" pitchFamily="34" charset="0"/>
            </a:endParaRPr>
          </a:p>
        </p:txBody>
      </p:sp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277200" y="1401900"/>
            <a:ext cx="8520600" cy="29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■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what data is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collected</a:t>
            </a:r>
            <a:endParaRPr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406400" algn="l" rtl="0">
              <a:spcBef>
                <a:spcPts val="1200"/>
              </a:spcBef>
              <a:spcAft>
                <a:spcPts val="0"/>
              </a:spcAft>
              <a:buSzPts val="2800"/>
              <a:buChar char="■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how data is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modelled</a:t>
            </a:r>
            <a:endParaRPr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406400" algn="l" rtl="0">
              <a:spcBef>
                <a:spcPts val="1200"/>
              </a:spcBef>
              <a:spcAft>
                <a:spcPts val="0"/>
              </a:spcAft>
              <a:buSzPts val="2800"/>
              <a:buChar char="■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how data is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used</a:t>
            </a:r>
            <a:endParaRPr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406400" algn="l" rtl="0">
              <a:spcBef>
                <a:spcPts val="1200"/>
              </a:spcBef>
              <a:spcAft>
                <a:spcPts val="0"/>
              </a:spcAft>
              <a:buSzPts val="2800"/>
              <a:buChar char="■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who data is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shared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 with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406400" algn="l" rtl="0">
              <a:spcBef>
                <a:spcPts val="1200"/>
              </a:spcBef>
              <a:spcAft>
                <a:spcPts val="1200"/>
              </a:spcAft>
              <a:buSzPts val="2800"/>
              <a:buChar char="■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when data is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deleted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 or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archived</a:t>
            </a:r>
            <a:endParaRPr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7" name="Google Shape;177;p25"/>
          <p:cNvSpPr txBox="1">
            <a:spLocks noGrp="1"/>
          </p:cNvSpPr>
          <p:nvPr>
            <p:ph type="sldNum" idx="12"/>
          </p:nvPr>
        </p:nvSpPr>
        <p:spPr>
          <a:xfrm>
            <a:off x="8462783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ptos" panose="020B0004020202020204" pitchFamily="34" charset="0"/>
              </a:rPr>
              <a:t>13</a:t>
            </a:fld>
            <a:endParaRPr dirty="0">
              <a:latin typeface="Aptos" panose="020B0004020202020204" pitchFamily="34" charset="0"/>
            </a:endParaRPr>
          </a:p>
        </p:txBody>
      </p:sp>
      <p:pic>
        <p:nvPicPr>
          <p:cNvPr id="178" name="Google Shape;178;p2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75" y="0"/>
            <a:ext cx="1152600" cy="1152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1310700" y="289888"/>
            <a:ext cx="748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ptos ExtraBold" panose="020B0004020202020204" pitchFamily="34" charset="0"/>
              </a:rPr>
              <a:t>Defining choice architectures</a:t>
            </a:r>
            <a:endParaRPr dirty="0">
              <a:latin typeface="Aptos ExtraBold" panose="020B0004020202020204" pitchFamily="34" charset="0"/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 rotWithShape="1">
          <a:blip r:embed="rId3">
            <a:alphaModFix/>
          </a:blip>
          <a:srcRect l="51326" b="22408"/>
          <a:stretch/>
        </p:blipFill>
        <p:spPr>
          <a:xfrm>
            <a:off x="5805924" y="1152592"/>
            <a:ext cx="3338076" cy="39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 txBox="1">
            <a:spLocks noGrp="1"/>
          </p:cNvSpPr>
          <p:nvPr>
            <p:ph type="body" idx="1"/>
          </p:nvPr>
        </p:nvSpPr>
        <p:spPr>
          <a:xfrm>
            <a:off x="277200" y="1401900"/>
            <a:ext cx="5126100" cy="29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■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what individuals can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control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406400" algn="l" rtl="0">
              <a:spcBef>
                <a:spcPts val="1200"/>
              </a:spcBef>
              <a:spcAft>
                <a:spcPts val="0"/>
              </a:spcAft>
              <a:buSzPts val="2800"/>
              <a:buChar char="■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what the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defaults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 are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406400" algn="l" rtl="0">
              <a:spcBef>
                <a:spcPts val="1000"/>
              </a:spcBef>
              <a:spcAft>
                <a:spcPts val="1200"/>
              </a:spcAft>
              <a:buSzPts val="2800"/>
              <a:buChar char="■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how options and controls are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presented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6" name="Google Shape;186;p26"/>
          <p:cNvSpPr txBox="1">
            <a:spLocks noGrp="1"/>
          </p:cNvSpPr>
          <p:nvPr>
            <p:ph type="sldNum" idx="12"/>
          </p:nvPr>
        </p:nvSpPr>
        <p:spPr>
          <a:xfrm>
            <a:off x="8462783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ptos" panose="020B0004020202020204" pitchFamily="34" charset="0"/>
              </a:rPr>
              <a:t>14</a:t>
            </a:fld>
            <a:endParaRPr dirty="0">
              <a:latin typeface="Aptos" panose="020B0004020202020204" pitchFamily="34" charset="0"/>
            </a:endParaRPr>
          </a:p>
        </p:txBody>
      </p:sp>
      <p:pic>
        <p:nvPicPr>
          <p:cNvPr id="187" name="Google Shape;187;p2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-175" y="0"/>
            <a:ext cx="1152600" cy="1152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/>
          <p:nvPr/>
        </p:nvSpPr>
        <p:spPr>
          <a:xfrm>
            <a:off x="1011175" y="1088200"/>
            <a:ext cx="7121700" cy="29673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7"/>
          <p:cNvSpPr/>
          <p:nvPr/>
        </p:nvSpPr>
        <p:spPr>
          <a:xfrm>
            <a:off x="3275825" y="1372475"/>
            <a:ext cx="4548000" cy="23493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7"/>
          <p:cNvSpPr/>
          <p:nvPr/>
        </p:nvSpPr>
        <p:spPr>
          <a:xfrm>
            <a:off x="3275825" y="1372475"/>
            <a:ext cx="2015400" cy="23493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accent3"/>
                </a:solidFill>
                <a:latin typeface="Aptos ExtraBold" panose="020B0004020202020204" pitchFamily="34" charset="0"/>
                <a:ea typeface="Poppins"/>
                <a:cs typeface="Poppins"/>
                <a:sym typeface="Poppins"/>
              </a:rPr>
              <a:t>inclusive</a:t>
            </a:r>
            <a:br>
              <a:rPr lang="en-GB" sz="2000" b="1" dirty="0">
                <a:solidFill>
                  <a:srgbClr val="FFFFFF"/>
                </a:solidFill>
                <a:latin typeface="Aptos ExtraBold" panose="020B0004020202020204" pitchFamily="34" charset="0"/>
                <a:ea typeface="Poppins"/>
                <a:cs typeface="Poppins"/>
                <a:sym typeface="Poppins"/>
              </a:rPr>
            </a:br>
            <a:r>
              <a:rPr lang="en-GB" sz="2000" b="1" dirty="0">
                <a:solidFill>
                  <a:srgbClr val="FFFFFF"/>
                </a:solidFill>
                <a:latin typeface="Aptos ExtraBold" panose="020B0004020202020204" pitchFamily="34" charset="0"/>
                <a:ea typeface="Poppins"/>
                <a:cs typeface="Poppins"/>
                <a:sym typeface="Poppins"/>
              </a:rPr>
              <a:t>contextual</a:t>
            </a:r>
            <a:endParaRPr sz="2000" b="1" dirty="0">
              <a:solidFill>
                <a:srgbClr val="FFFFFF"/>
              </a:solidFill>
              <a:latin typeface="Aptos ExtraBold" panose="020B0004020202020204" pitchFamily="34" charset="0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FFFF"/>
                </a:solidFill>
                <a:latin typeface="Aptos ExtraBold" panose="020B0004020202020204" pitchFamily="34" charset="0"/>
                <a:ea typeface="Poppins"/>
                <a:cs typeface="Poppins"/>
                <a:sym typeface="Poppins"/>
              </a:rPr>
              <a:t>collective</a:t>
            </a:r>
            <a:br>
              <a:rPr lang="en-GB" sz="2000" b="1" dirty="0">
                <a:solidFill>
                  <a:srgbClr val="FFFFFF"/>
                </a:solidFill>
                <a:latin typeface="Aptos ExtraBold" panose="020B0004020202020204" pitchFamily="34" charset="0"/>
                <a:ea typeface="Poppins"/>
                <a:cs typeface="Poppins"/>
                <a:sym typeface="Poppins"/>
              </a:rPr>
            </a:br>
            <a:r>
              <a:rPr lang="en-GB" sz="2000" b="1" dirty="0">
                <a:solidFill>
                  <a:srgbClr val="FFFFFF"/>
                </a:solidFill>
                <a:latin typeface="Aptos ExtraBold" panose="020B0004020202020204" pitchFamily="34" charset="0"/>
                <a:ea typeface="Poppins"/>
                <a:cs typeface="Poppins"/>
                <a:sym typeface="Poppins"/>
              </a:rPr>
              <a:t>governance</a:t>
            </a:r>
            <a:endParaRPr sz="2000" b="1" dirty="0">
              <a:solidFill>
                <a:srgbClr val="FFFFFF"/>
              </a:solidFill>
              <a:latin typeface="Aptos ExtraBold" panose="020B0004020202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195" name="Google Shape;195;p27"/>
          <p:cNvSpPr/>
          <p:nvPr/>
        </p:nvSpPr>
        <p:spPr>
          <a:xfrm>
            <a:off x="1011163" y="1088100"/>
            <a:ext cx="2015400" cy="29673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FFFF"/>
                </a:solidFill>
                <a:latin typeface="Aptos ExtraBold" panose="020B0004020202020204" pitchFamily="34" charset="0"/>
                <a:ea typeface="Poppins"/>
                <a:cs typeface="Poppins"/>
                <a:sym typeface="Poppins"/>
              </a:rPr>
              <a:t>top-down regulation</a:t>
            </a:r>
            <a:endParaRPr sz="2000" dirty="0">
              <a:solidFill>
                <a:srgbClr val="FFFFFF"/>
              </a:solidFill>
              <a:latin typeface="Aptos ExtraBold" panose="020B0004020202020204" pitchFamily="34" charset="0"/>
              <a:ea typeface="Noto Sans"/>
              <a:cs typeface="Noto Sans"/>
              <a:sym typeface="Noto Sans"/>
            </a:endParaRPr>
          </a:p>
        </p:txBody>
      </p:sp>
      <p:sp>
        <p:nvSpPr>
          <p:cNvPr id="196" name="Google Shape;196;p27"/>
          <p:cNvSpPr txBox="1">
            <a:spLocks noGrp="1"/>
          </p:cNvSpPr>
          <p:nvPr>
            <p:ph type="sldNum" idx="12"/>
          </p:nvPr>
        </p:nvSpPr>
        <p:spPr>
          <a:xfrm>
            <a:off x="8462783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ptos" panose="020B0004020202020204" pitchFamily="34" charset="0"/>
              </a:rPr>
              <a:t>15</a:t>
            </a:fld>
            <a:endParaRPr dirty="0">
              <a:latin typeface="Aptos" panose="020B0004020202020204" pitchFamily="34" charset="0"/>
            </a:endParaRPr>
          </a:p>
        </p:txBody>
      </p:sp>
      <p:sp>
        <p:nvSpPr>
          <p:cNvPr id="197" name="Google Shape;197;p27"/>
          <p:cNvSpPr/>
          <p:nvPr/>
        </p:nvSpPr>
        <p:spPr>
          <a:xfrm>
            <a:off x="5540488" y="1669225"/>
            <a:ext cx="2015400" cy="17928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FFFF"/>
                </a:solidFill>
                <a:latin typeface="Aptos ExtraBold" panose="020B0004020202020204" pitchFamily="34" charset="0"/>
                <a:ea typeface="Poppins"/>
                <a:cs typeface="Poppins"/>
                <a:sym typeface="Poppins"/>
              </a:rPr>
              <a:t>individual consent</a:t>
            </a:r>
            <a:endParaRPr sz="2000" b="1" dirty="0">
              <a:solidFill>
                <a:srgbClr val="FFFFFF"/>
              </a:solidFill>
              <a:latin typeface="Aptos ExtraBold" panose="020B0004020202020204" pitchFamily="34" charset="0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1310700" y="289888"/>
            <a:ext cx="748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ptos ExtraBold" panose="020B0004020202020204" pitchFamily="34" charset="0"/>
              </a:rPr>
              <a:t>Asking (representatives of) your public</a:t>
            </a:r>
            <a:endParaRPr dirty="0">
              <a:latin typeface="Aptos ExtraBold" panose="020B0004020202020204" pitchFamily="34" charset="0"/>
            </a:endParaRPr>
          </a:p>
        </p:txBody>
      </p:sp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277200" y="1401900"/>
            <a:ext cx="8520600" cy="29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■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customers / clients / local communities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406400" algn="l" rtl="0">
              <a:spcBef>
                <a:spcPts val="1200"/>
              </a:spcBef>
              <a:spcAft>
                <a:spcPts val="0"/>
              </a:spcAft>
              <a:buSzPts val="2800"/>
              <a:buChar char="■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employees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406400" algn="l" rtl="0">
              <a:spcBef>
                <a:spcPts val="1200"/>
              </a:spcBef>
              <a:spcAft>
                <a:spcPts val="0"/>
              </a:spcAft>
              <a:buSzPts val="2800"/>
              <a:buChar char="■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civil society / unions / consumer groups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406400" algn="l" rtl="0">
              <a:spcBef>
                <a:spcPts val="1200"/>
              </a:spcBef>
              <a:spcAft>
                <a:spcPts val="0"/>
              </a:spcAft>
              <a:buSzPts val="2800"/>
              <a:buChar char="■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community leaders / democratic representatives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406400" algn="l" rtl="0">
              <a:spcBef>
                <a:spcPts val="1200"/>
              </a:spcBef>
              <a:spcAft>
                <a:spcPts val="1200"/>
              </a:spcAft>
              <a:buSzPts val="2800"/>
              <a:buChar char="■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marginalised / minoritised / vulnerable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4" name="Google Shape;204;p28"/>
          <p:cNvSpPr txBox="1">
            <a:spLocks noGrp="1"/>
          </p:cNvSpPr>
          <p:nvPr>
            <p:ph type="sldNum" idx="12"/>
          </p:nvPr>
        </p:nvSpPr>
        <p:spPr>
          <a:xfrm>
            <a:off x="8462783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ptos" panose="020B0004020202020204" pitchFamily="34" charset="0"/>
              </a:rPr>
              <a:t>16</a:t>
            </a:fld>
            <a:endParaRPr dirty="0">
              <a:latin typeface="Aptos" panose="020B0004020202020204" pitchFamily="34" charset="0"/>
            </a:endParaRPr>
          </a:p>
        </p:txBody>
      </p:sp>
      <p:pic>
        <p:nvPicPr>
          <p:cNvPr id="205" name="Google Shape;205;p2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75" y="0"/>
            <a:ext cx="1152600" cy="1152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7532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Aptos ExtraBold" panose="020B0004020202020204" pitchFamily="34" charset="0"/>
              </a:rPr>
              <a:t>Data protection practitioner</a:t>
            </a:r>
            <a:endParaRPr sz="4000" dirty="0">
              <a:latin typeface="Aptos ExtraBold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Aptos ExtraBold" panose="020B0004020202020204" pitchFamily="34" charset="0"/>
              </a:rPr>
              <a:t>+</a:t>
            </a:r>
            <a:endParaRPr sz="4000" dirty="0">
              <a:latin typeface="Aptos ExtraBold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Aptos ExtraBold" panose="020B0004020202020204" pitchFamily="34" charset="0"/>
              </a:rPr>
              <a:t>Decision making facilitator</a:t>
            </a:r>
            <a:endParaRPr sz="4000" dirty="0">
              <a:latin typeface="Aptos ExtraBold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4000" dirty="0">
                <a:latin typeface="Aptos ExtraBold" panose="020B0004020202020204" pitchFamily="34" charset="0"/>
              </a:rPr>
              <a:t>+</a:t>
            </a:r>
            <a:endParaRPr sz="4000" dirty="0">
              <a:latin typeface="Aptos ExtraBold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Aptos ExtraBold" panose="020B0004020202020204" pitchFamily="34" charset="0"/>
              </a:rPr>
              <a:t>Community voice advocate</a:t>
            </a:r>
            <a:endParaRPr sz="4000" dirty="0">
              <a:latin typeface="Aptos ExtraBold" panose="020B0004020202020204" pitchFamily="34" charset="0"/>
            </a:endParaRPr>
          </a:p>
        </p:txBody>
      </p:sp>
      <p:sp>
        <p:nvSpPr>
          <p:cNvPr id="211" name="Google Shape;211;p29"/>
          <p:cNvSpPr txBox="1">
            <a:spLocks noGrp="1"/>
          </p:cNvSpPr>
          <p:nvPr>
            <p:ph type="sldNum" idx="12"/>
          </p:nvPr>
        </p:nvSpPr>
        <p:spPr>
          <a:xfrm>
            <a:off x="8462783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ptos" panose="020B0004020202020204" pitchFamily="34" charset="0"/>
              </a:rPr>
              <a:t>17</a:t>
            </a:fld>
            <a:endParaRPr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>
            <a:spLocks noGrp="1"/>
          </p:cNvSpPr>
          <p:nvPr>
            <p:ph type="title"/>
          </p:nvPr>
        </p:nvSpPr>
        <p:spPr>
          <a:xfrm>
            <a:off x="311700" y="2090638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Aptos ExtraBold" panose="020B0004020202020204" pitchFamily="34" charset="0"/>
              </a:rPr>
              <a:t>OK but how?</a:t>
            </a:r>
            <a:endParaRPr sz="4000" dirty="0">
              <a:latin typeface="Aptos ExtraBold" panose="020B00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Aptos ExtraBold" panose="020B0004020202020204" pitchFamily="34" charset="0"/>
              </a:rPr>
              <a:t>This is </a:t>
            </a:r>
            <a:br>
              <a:rPr lang="en-GB" sz="4000" dirty="0">
                <a:latin typeface="Aptos ExtraBold" panose="020B0004020202020204" pitchFamily="34" charset="0"/>
              </a:rPr>
            </a:br>
            <a:r>
              <a:rPr lang="en-GB" sz="4000" dirty="0">
                <a:latin typeface="Aptos ExtraBold" panose="020B0004020202020204" pitchFamily="34" charset="0"/>
              </a:rPr>
              <a:t>emerging practice</a:t>
            </a:r>
            <a:endParaRPr sz="4000" dirty="0">
              <a:latin typeface="Aptos ExtraBold" panose="020B0004020202020204" pitchFamily="34" charset="0"/>
            </a:endParaRPr>
          </a:p>
        </p:txBody>
      </p:sp>
      <p:sp>
        <p:nvSpPr>
          <p:cNvPr id="222" name="Google Shape;222;p31"/>
          <p:cNvSpPr txBox="1">
            <a:spLocks noGrp="1"/>
          </p:cNvSpPr>
          <p:nvPr>
            <p:ph type="sldNum" idx="12"/>
          </p:nvPr>
        </p:nvSpPr>
        <p:spPr>
          <a:xfrm>
            <a:off x="8462783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ptos" panose="020B0004020202020204" pitchFamily="34" charset="0"/>
              </a:rPr>
              <a:t>19</a:t>
            </a:fld>
            <a:endParaRPr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311700" y="2090638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Aptos ExtraBold" panose="020B0004020202020204" pitchFamily="34" charset="0"/>
              </a:rPr>
              <a:t>Consent</a:t>
            </a:r>
            <a:endParaRPr sz="4000" dirty="0">
              <a:latin typeface="Aptos ExtraBold" panose="020B00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>
            <a:spLocks noGrp="1"/>
          </p:cNvSpPr>
          <p:nvPr>
            <p:ph type="sldNum" idx="12"/>
          </p:nvPr>
        </p:nvSpPr>
        <p:spPr>
          <a:xfrm>
            <a:off x="8462783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ptos" panose="020B0004020202020204" pitchFamily="34" charset="0"/>
              </a:rPr>
              <a:t>20</a:t>
            </a:fld>
            <a:endParaRPr dirty="0">
              <a:latin typeface="Aptos" panose="020B0004020202020204" pitchFamily="34" charset="0"/>
            </a:endParaRPr>
          </a:p>
        </p:txBody>
      </p:sp>
      <p:sp>
        <p:nvSpPr>
          <p:cNvPr id="228" name="Google Shape;228;p32"/>
          <p:cNvSpPr/>
          <p:nvPr/>
        </p:nvSpPr>
        <p:spPr>
          <a:xfrm>
            <a:off x="153225" y="3270599"/>
            <a:ext cx="1477800" cy="147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6000" tIns="126000" rIns="126000" bIns="12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2"/>
                </a:solidFill>
                <a:latin typeface="Aptos" panose="020B0004020202020204" pitchFamily="34" charset="0"/>
                <a:ea typeface="Verdana" panose="020B0604030504040204" pitchFamily="34" charset="0"/>
                <a:cs typeface="Noto Sans"/>
                <a:sym typeface="Noto Sans"/>
              </a:rPr>
              <a:t>Are you ready to </a:t>
            </a:r>
            <a:r>
              <a:rPr lang="en-GB" b="1" dirty="0">
                <a:solidFill>
                  <a:schemeClr val="lt2"/>
                </a:solidFill>
                <a:latin typeface="Aptos" panose="020B0004020202020204" pitchFamily="34" charset="0"/>
                <a:ea typeface="Verdana" panose="020B0604030504040204" pitchFamily="34" charset="0"/>
                <a:cs typeface="Noto Sans"/>
                <a:sym typeface="Noto Sans"/>
              </a:rPr>
              <a:t>listen to </a:t>
            </a:r>
            <a:br>
              <a:rPr lang="en-GB" b="1" dirty="0">
                <a:solidFill>
                  <a:schemeClr val="lt2"/>
                </a:solidFill>
                <a:latin typeface="Aptos" panose="020B0004020202020204" pitchFamily="34" charset="0"/>
                <a:ea typeface="Verdana" panose="020B0604030504040204" pitchFamily="34" charset="0"/>
                <a:cs typeface="Noto Sans"/>
                <a:sym typeface="Noto Sans"/>
              </a:rPr>
            </a:br>
            <a:r>
              <a:rPr lang="en-GB" b="1" dirty="0">
                <a:solidFill>
                  <a:schemeClr val="lt2"/>
                </a:solidFill>
                <a:latin typeface="Aptos" panose="020B0004020202020204" pitchFamily="34" charset="0"/>
                <a:ea typeface="Verdana" panose="020B0604030504040204" pitchFamily="34" charset="0"/>
                <a:cs typeface="Noto Sans"/>
                <a:sym typeface="Noto Sans"/>
              </a:rPr>
              <a:t>the public?</a:t>
            </a:r>
            <a:endParaRPr b="1" dirty="0">
              <a:solidFill>
                <a:schemeClr val="lt2"/>
              </a:solidFill>
              <a:latin typeface="Aptos" panose="020B0004020202020204" pitchFamily="34" charset="0"/>
              <a:ea typeface="Verdana" panose="020B0604030504040204" pitchFamily="34" charset="0"/>
              <a:cs typeface="Noto Sans"/>
              <a:sym typeface="Noto Sans"/>
            </a:endParaRPr>
          </a:p>
        </p:txBody>
      </p:sp>
      <p:sp>
        <p:nvSpPr>
          <p:cNvPr id="229" name="Google Shape;229;p32"/>
          <p:cNvSpPr/>
          <p:nvPr/>
        </p:nvSpPr>
        <p:spPr>
          <a:xfrm>
            <a:off x="1998336" y="2496725"/>
            <a:ext cx="1477800" cy="147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6000" tIns="126000" rIns="126000" bIns="12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2"/>
                </a:solidFill>
                <a:latin typeface="Aptos" panose="020B0004020202020204" pitchFamily="34" charset="0"/>
                <a:ea typeface="Verdana" panose="020B0604030504040204" pitchFamily="34" charset="0"/>
                <a:cs typeface="Noto Sans"/>
                <a:sym typeface="Noto Sans"/>
              </a:rPr>
              <a:t>Are you ready to </a:t>
            </a:r>
            <a:r>
              <a:rPr lang="en-GB" b="1" dirty="0">
                <a:solidFill>
                  <a:schemeClr val="lt2"/>
                </a:solidFill>
                <a:latin typeface="Aptos" panose="020B0004020202020204" pitchFamily="34" charset="0"/>
                <a:ea typeface="Verdana" panose="020B0604030504040204" pitchFamily="34" charset="0"/>
                <a:cs typeface="Noto Sans"/>
                <a:sym typeface="Noto Sans"/>
              </a:rPr>
              <a:t>support the public to express their views?</a:t>
            </a:r>
            <a:endParaRPr b="1" dirty="0">
              <a:solidFill>
                <a:schemeClr val="lt2"/>
              </a:solidFill>
              <a:latin typeface="Aptos" panose="020B0004020202020204" pitchFamily="34" charset="0"/>
              <a:ea typeface="Verdana" panose="020B0604030504040204" pitchFamily="34" charset="0"/>
              <a:cs typeface="Noto Sans"/>
              <a:sym typeface="Noto Sans"/>
            </a:endParaRPr>
          </a:p>
        </p:txBody>
      </p:sp>
      <p:sp>
        <p:nvSpPr>
          <p:cNvPr id="230" name="Google Shape;230;p32"/>
          <p:cNvSpPr/>
          <p:nvPr/>
        </p:nvSpPr>
        <p:spPr>
          <a:xfrm>
            <a:off x="3843447" y="1722850"/>
            <a:ext cx="1477800" cy="147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6000" tIns="126000" rIns="126000" bIns="12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Are you ready to </a:t>
            </a:r>
            <a:r>
              <a:rPr lang="en-GB" b="1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take the public’s views into account?</a:t>
            </a:r>
            <a:endParaRPr b="1" dirty="0">
              <a:solidFill>
                <a:schemeClr val="lt2"/>
              </a:solidFill>
              <a:latin typeface="Aptos" panose="020B0004020202020204" pitchFamily="34" charset="0"/>
              <a:ea typeface="Noto Sans"/>
              <a:cs typeface="Noto Sans"/>
              <a:sym typeface="Noto Sans"/>
            </a:endParaRPr>
          </a:p>
        </p:txBody>
      </p:sp>
      <p:sp>
        <p:nvSpPr>
          <p:cNvPr id="231" name="Google Shape;231;p32"/>
          <p:cNvSpPr/>
          <p:nvPr/>
        </p:nvSpPr>
        <p:spPr>
          <a:xfrm>
            <a:off x="5688557" y="948975"/>
            <a:ext cx="1477800" cy="147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6000" tIns="126000" rIns="126000" bIns="12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Are you ready to </a:t>
            </a:r>
            <a:r>
              <a:rPr lang="en-GB" b="1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let the public join in your decision making processes?</a:t>
            </a:r>
            <a:endParaRPr b="1" dirty="0">
              <a:solidFill>
                <a:schemeClr val="lt2"/>
              </a:solidFill>
              <a:latin typeface="Aptos" panose="020B0004020202020204" pitchFamily="34" charset="0"/>
              <a:ea typeface="Noto Sans"/>
              <a:cs typeface="Noto Sans"/>
              <a:sym typeface="Noto Sans"/>
            </a:endParaRPr>
          </a:p>
        </p:txBody>
      </p:sp>
      <p:sp>
        <p:nvSpPr>
          <p:cNvPr id="232" name="Google Shape;232;p32"/>
          <p:cNvSpPr/>
          <p:nvPr/>
        </p:nvSpPr>
        <p:spPr>
          <a:xfrm>
            <a:off x="7533668" y="175100"/>
            <a:ext cx="1477800" cy="147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6000" tIns="126000" rIns="126000" bIns="12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Are you ready to </a:t>
            </a:r>
            <a:r>
              <a:rPr lang="en-GB" b="1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share some of your power with the public?</a:t>
            </a:r>
            <a:endParaRPr b="1" dirty="0">
              <a:solidFill>
                <a:schemeClr val="lt2"/>
              </a:solidFill>
              <a:latin typeface="Aptos" panose="020B0004020202020204" pitchFamily="34" charset="0"/>
              <a:ea typeface="Noto Sans"/>
              <a:cs typeface="Noto Sans"/>
              <a:sym typeface="Noto Sans"/>
            </a:endParaRPr>
          </a:p>
        </p:txBody>
      </p:sp>
      <p:cxnSp>
        <p:nvCxnSpPr>
          <p:cNvPr id="233" name="Google Shape;233;p32"/>
          <p:cNvCxnSpPr>
            <a:stCxn id="228" idx="0"/>
            <a:endCxn id="229" idx="0"/>
          </p:cNvCxnSpPr>
          <p:nvPr/>
        </p:nvCxnSpPr>
        <p:spPr>
          <a:xfrm rot="-5400000">
            <a:off x="1427625" y="1961099"/>
            <a:ext cx="774000" cy="1845000"/>
          </a:xfrm>
          <a:prstGeom prst="curvedConnector3">
            <a:avLst>
              <a:gd name="adj1" fmla="val 182193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4" name="Google Shape;234;p32"/>
          <p:cNvCxnSpPr>
            <a:stCxn id="230" idx="0"/>
            <a:endCxn id="231" idx="0"/>
          </p:cNvCxnSpPr>
          <p:nvPr/>
        </p:nvCxnSpPr>
        <p:spPr>
          <a:xfrm rot="-5400000">
            <a:off x="5117847" y="413350"/>
            <a:ext cx="774000" cy="1845000"/>
          </a:xfrm>
          <a:prstGeom prst="curvedConnector3">
            <a:avLst>
              <a:gd name="adj1" fmla="val 185830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5" name="Google Shape;235;p32"/>
          <p:cNvCxnSpPr>
            <a:stCxn id="229" idx="2"/>
            <a:endCxn id="230" idx="2"/>
          </p:cNvCxnSpPr>
          <p:nvPr/>
        </p:nvCxnSpPr>
        <p:spPr>
          <a:xfrm rot="-5400000">
            <a:off x="3272736" y="2666525"/>
            <a:ext cx="774000" cy="1845000"/>
          </a:xfrm>
          <a:prstGeom prst="curvedConnector3">
            <a:avLst>
              <a:gd name="adj1" fmla="val -93423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6" name="Google Shape;236;p32"/>
          <p:cNvCxnSpPr>
            <a:stCxn id="231" idx="2"/>
            <a:endCxn id="232" idx="2"/>
          </p:cNvCxnSpPr>
          <p:nvPr/>
        </p:nvCxnSpPr>
        <p:spPr>
          <a:xfrm rot="-5400000">
            <a:off x="6962957" y="1118775"/>
            <a:ext cx="774000" cy="1845000"/>
          </a:xfrm>
          <a:prstGeom prst="curvedConnector3">
            <a:avLst>
              <a:gd name="adj1" fmla="val -89231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>
            <a:spLocks noGrp="1"/>
          </p:cNvSpPr>
          <p:nvPr>
            <p:ph type="sldNum" idx="12"/>
          </p:nvPr>
        </p:nvSpPr>
        <p:spPr>
          <a:xfrm>
            <a:off x="8462783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ptos" panose="020B0004020202020204" pitchFamily="34" charset="0"/>
              </a:rPr>
              <a:t>21</a:t>
            </a:fld>
            <a:endParaRPr dirty="0">
              <a:latin typeface="Aptos" panose="020B0004020202020204" pitchFamily="34" charset="0"/>
            </a:endParaRPr>
          </a:p>
        </p:txBody>
      </p:sp>
      <p:sp>
        <p:nvSpPr>
          <p:cNvPr id="242" name="Google Shape;242;p33"/>
          <p:cNvSpPr/>
          <p:nvPr/>
        </p:nvSpPr>
        <p:spPr>
          <a:xfrm>
            <a:off x="153225" y="3270599"/>
            <a:ext cx="1477800" cy="147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6000" tIns="126000" rIns="126000" bIns="12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Are you ready to </a:t>
            </a:r>
            <a:r>
              <a:rPr lang="en-GB" b="1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listen to the public?</a:t>
            </a:r>
            <a:endParaRPr b="1" dirty="0">
              <a:solidFill>
                <a:schemeClr val="lt2"/>
              </a:solidFill>
              <a:latin typeface="Aptos" panose="020B0004020202020204" pitchFamily="34" charset="0"/>
              <a:ea typeface="Noto Sans"/>
              <a:cs typeface="Noto Sans"/>
              <a:sym typeface="Noto Sans"/>
            </a:endParaRPr>
          </a:p>
        </p:txBody>
      </p:sp>
      <p:sp>
        <p:nvSpPr>
          <p:cNvPr id="243" name="Google Shape;243;p33"/>
          <p:cNvSpPr/>
          <p:nvPr/>
        </p:nvSpPr>
        <p:spPr>
          <a:xfrm>
            <a:off x="1998336" y="2496725"/>
            <a:ext cx="1477800" cy="1479300"/>
          </a:xfrm>
          <a:prstGeom prst="rect">
            <a:avLst/>
          </a:prstGeom>
          <a:solidFill>
            <a:srgbClr val="8132F1">
              <a:alpha val="20000"/>
            </a:srgbClr>
          </a:solidFill>
          <a:ln>
            <a:noFill/>
          </a:ln>
        </p:spPr>
        <p:txBody>
          <a:bodyPr spcFirstLastPara="1" wrap="square" lIns="126000" tIns="126000" rIns="126000" bIns="12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Are you ready to </a:t>
            </a:r>
            <a:r>
              <a:rPr lang="en-GB" b="1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support the public to express their views?</a:t>
            </a:r>
            <a:endParaRPr b="1" dirty="0">
              <a:solidFill>
                <a:schemeClr val="lt2"/>
              </a:solidFill>
              <a:latin typeface="Aptos" panose="020B0004020202020204" pitchFamily="34" charset="0"/>
              <a:ea typeface="Noto Sans"/>
              <a:cs typeface="Noto Sans"/>
              <a:sym typeface="Noto Sans"/>
            </a:endParaRPr>
          </a:p>
        </p:txBody>
      </p:sp>
      <p:sp>
        <p:nvSpPr>
          <p:cNvPr id="244" name="Google Shape;244;p33"/>
          <p:cNvSpPr/>
          <p:nvPr/>
        </p:nvSpPr>
        <p:spPr>
          <a:xfrm>
            <a:off x="3843447" y="1722850"/>
            <a:ext cx="1477800" cy="1479300"/>
          </a:xfrm>
          <a:prstGeom prst="rect">
            <a:avLst/>
          </a:prstGeom>
          <a:solidFill>
            <a:srgbClr val="8132F1">
              <a:alpha val="20000"/>
            </a:srgbClr>
          </a:solidFill>
          <a:ln>
            <a:noFill/>
          </a:ln>
        </p:spPr>
        <p:txBody>
          <a:bodyPr spcFirstLastPara="1" wrap="square" lIns="126000" tIns="126000" rIns="126000" bIns="12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Are you ready to </a:t>
            </a:r>
            <a:r>
              <a:rPr lang="en-GB" b="1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take the public’s views into account?</a:t>
            </a:r>
            <a:endParaRPr b="1" dirty="0">
              <a:solidFill>
                <a:schemeClr val="lt2"/>
              </a:solidFill>
              <a:latin typeface="Aptos" panose="020B0004020202020204" pitchFamily="34" charset="0"/>
              <a:ea typeface="Noto Sans"/>
              <a:cs typeface="Noto Sans"/>
              <a:sym typeface="Noto Sans"/>
            </a:endParaRPr>
          </a:p>
        </p:txBody>
      </p:sp>
      <p:sp>
        <p:nvSpPr>
          <p:cNvPr id="245" name="Google Shape;245;p33"/>
          <p:cNvSpPr/>
          <p:nvPr/>
        </p:nvSpPr>
        <p:spPr>
          <a:xfrm>
            <a:off x="5688557" y="948975"/>
            <a:ext cx="1477800" cy="1479300"/>
          </a:xfrm>
          <a:prstGeom prst="rect">
            <a:avLst/>
          </a:prstGeom>
          <a:solidFill>
            <a:srgbClr val="8132F1">
              <a:alpha val="20000"/>
            </a:srgbClr>
          </a:solidFill>
          <a:ln>
            <a:noFill/>
          </a:ln>
        </p:spPr>
        <p:txBody>
          <a:bodyPr spcFirstLastPara="1" wrap="square" lIns="126000" tIns="126000" rIns="126000" bIns="12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Are you ready to </a:t>
            </a:r>
            <a:r>
              <a:rPr lang="en-GB" b="1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let the public join in your decision making processes?</a:t>
            </a:r>
            <a:endParaRPr b="1" dirty="0">
              <a:solidFill>
                <a:schemeClr val="lt2"/>
              </a:solidFill>
              <a:latin typeface="Aptos" panose="020B0004020202020204" pitchFamily="34" charset="0"/>
              <a:ea typeface="Noto Sans"/>
              <a:cs typeface="Noto Sans"/>
              <a:sym typeface="Noto Sans"/>
            </a:endParaRPr>
          </a:p>
        </p:txBody>
      </p:sp>
      <p:sp>
        <p:nvSpPr>
          <p:cNvPr id="246" name="Google Shape;246;p33"/>
          <p:cNvSpPr/>
          <p:nvPr/>
        </p:nvSpPr>
        <p:spPr>
          <a:xfrm>
            <a:off x="7533668" y="175100"/>
            <a:ext cx="1477800" cy="1479300"/>
          </a:xfrm>
          <a:prstGeom prst="rect">
            <a:avLst/>
          </a:prstGeom>
          <a:solidFill>
            <a:srgbClr val="8132F1">
              <a:alpha val="20000"/>
            </a:srgbClr>
          </a:solidFill>
          <a:ln>
            <a:noFill/>
          </a:ln>
        </p:spPr>
        <p:txBody>
          <a:bodyPr spcFirstLastPara="1" wrap="square" lIns="126000" tIns="126000" rIns="126000" bIns="12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2"/>
                </a:solidFill>
                <a:latin typeface="Aptos" panose="020B0004020202020204" pitchFamily="34" charset="0"/>
                <a:ea typeface="Verdana" panose="020B0604030504040204" pitchFamily="34" charset="0"/>
                <a:cs typeface="Noto Sans"/>
                <a:sym typeface="Noto Sans"/>
              </a:rPr>
              <a:t>Are you ready to </a:t>
            </a:r>
            <a:r>
              <a:rPr lang="en-GB" b="1" dirty="0">
                <a:solidFill>
                  <a:schemeClr val="lt2"/>
                </a:solidFill>
                <a:latin typeface="Aptos" panose="020B0004020202020204" pitchFamily="34" charset="0"/>
                <a:ea typeface="Verdana" panose="020B0604030504040204" pitchFamily="34" charset="0"/>
                <a:cs typeface="Noto Sans"/>
                <a:sym typeface="Noto Sans"/>
              </a:rPr>
              <a:t>share some of your power with the public?</a:t>
            </a:r>
            <a:endParaRPr b="1" dirty="0">
              <a:solidFill>
                <a:schemeClr val="lt2"/>
              </a:solidFill>
              <a:latin typeface="Aptos" panose="020B0004020202020204" pitchFamily="34" charset="0"/>
              <a:ea typeface="Verdana" panose="020B0604030504040204" pitchFamily="34" charset="0"/>
              <a:cs typeface="Noto Sans"/>
              <a:sym typeface="Noto Sans"/>
            </a:endParaRPr>
          </a:p>
        </p:txBody>
      </p:sp>
      <p:cxnSp>
        <p:nvCxnSpPr>
          <p:cNvPr id="247" name="Google Shape;247;p33"/>
          <p:cNvCxnSpPr>
            <a:stCxn id="242" idx="0"/>
            <a:endCxn id="243" idx="0"/>
          </p:cNvCxnSpPr>
          <p:nvPr/>
        </p:nvCxnSpPr>
        <p:spPr>
          <a:xfrm rot="-5400000">
            <a:off x="1427625" y="1961099"/>
            <a:ext cx="774000" cy="1845000"/>
          </a:xfrm>
          <a:prstGeom prst="curvedConnector3">
            <a:avLst>
              <a:gd name="adj1" fmla="val 182193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8" name="Google Shape;248;p33"/>
          <p:cNvCxnSpPr>
            <a:stCxn id="244" idx="0"/>
            <a:endCxn id="245" idx="0"/>
          </p:cNvCxnSpPr>
          <p:nvPr/>
        </p:nvCxnSpPr>
        <p:spPr>
          <a:xfrm rot="-5400000">
            <a:off x="5117847" y="413350"/>
            <a:ext cx="774000" cy="1845000"/>
          </a:xfrm>
          <a:prstGeom prst="curvedConnector3">
            <a:avLst>
              <a:gd name="adj1" fmla="val 185830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9" name="Google Shape;249;p33"/>
          <p:cNvCxnSpPr>
            <a:stCxn id="243" idx="2"/>
            <a:endCxn id="244" idx="2"/>
          </p:cNvCxnSpPr>
          <p:nvPr/>
        </p:nvCxnSpPr>
        <p:spPr>
          <a:xfrm rot="-5400000">
            <a:off x="3272736" y="2666525"/>
            <a:ext cx="774000" cy="1845000"/>
          </a:xfrm>
          <a:prstGeom prst="curvedConnector3">
            <a:avLst>
              <a:gd name="adj1" fmla="val -91454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0" name="Google Shape;250;p33"/>
          <p:cNvCxnSpPr>
            <a:stCxn id="245" idx="2"/>
            <a:endCxn id="246" idx="2"/>
          </p:cNvCxnSpPr>
          <p:nvPr/>
        </p:nvCxnSpPr>
        <p:spPr>
          <a:xfrm rot="-5400000">
            <a:off x="6962957" y="1118775"/>
            <a:ext cx="774000" cy="1845000"/>
          </a:xfrm>
          <a:prstGeom prst="curvedConnector3">
            <a:avLst>
              <a:gd name="adj1" fmla="val -89231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1" name="Google Shape;251;p33"/>
          <p:cNvSpPr/>
          <p:nvPr/>
        </p:nvSpPr>
        <p:spPr>
          <a:xfrm>
            <a:off x="1829625" y="3270600"/>
            <a:ext cx="3491700" cy="1479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6000" tIns="126000" rIns="126000" bIns="126000" anchor="ctr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700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Read the research</a:t>
            </a:r>
            <a:endParaRPr sz="1700" dirty="0">
              <a:solidFill>
                <a:schemeClr val="lt2"/>
              </a:solidFill>
              <a:latin typeface="Aptos" panose="020B0004020202020204" pitchFamily="34" charset="0"/>
              <a:ea typeface="Noto Sans"/>
              <a:cs typeface="Noto Sans"/>
              <a:sym typeface="Noto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700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Transparency &amp; monitoring</a:t>
            </a:r>
            <a:endParaRPr sz="1700" dirty="0">
              <a:solidFill>
                <a:schemeClr val="lt2"/>
              </a:solidFill>
              <a:latin typeface="Aptos" panose="020B0004020202020204" pitchFamily="34" charset="0"/>
              <a:ea typeface="Noto Sans"/>
              <a:cs typeface="Noto Sans"/>
              <a:sym typeface="Noto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700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Staff listen for concerns</a:t>
            </a:r>
            <a:endParaRPr sz="1700" dirty="0">
              <a:solidFill>
                <a:schemeClr val="lt2"/>
              </a:solidFill>
              <a:latin typeface="Aptos" panose="020B0004020202020204" pitchFamily="34" charset="0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59075" cy="4330048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4"/>
          <p:cNvSpPr txBox="1">
            <a:spLocks noGrp="1"/>
          </p:cNvSpPr>
          <p:nvPr>
            <p:ph type="sldNum" idx="12"/>
          </p:nvPr>
        </p:nvSpPr>
        <p:spPr>
          <a:xfrm>
            <a:off x="8462783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ptos" panose="020B0004020202020204" pitchFamily="34" charset="0"/>
              </a:rPr>
              <a:t>22</a:t>
            </a:fld>
            <a:endParaRPr dirty="0">
              <a:latin typeface="Aptos" panose="020B0004020202020204" pitchFamily="34" charset="0"/>
            </a:endParaRPr>
          </a:p>
        </p:txBody>
      </p:sp>
      <p:sp>
        <p:nvSpPr>
          <p:cNvPr id="258" name="Google Shape;258;p34"/>
          <p:cNvSpPr txBox="1"/>
          <p:nvPr/>
        </p:nvSpPr>
        <p:spPr>
          <a:xfrm>
            <a:off x="152400" y="4134300"/>
            <a:ext cx="8839200" cy="61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Noto Sans"/>
                <a:sym typeface="Noto Sans"/>
              </a:rPr>
              <a:t>Jeni Tennison (2022),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Noto Sans"/>
                <a:sym typeface="Noto Sans"/>
              </a:rPr>
              <a:t>Proportionate data protection policies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Noto Sans"/>
                <a:sym typeface="Noto Sans"/>
              </a:rPr>
              <a:t>. Connected by Data. Available at: https://connectedbydata.org/blog/2022/10/21/data-protection-policy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320336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 txBox="1">
            <a:spLocks noGrp="1"/>
          </p:cNvSpPr>
          <p:nvPr>
            <p:ph type="sldNum" idx="12"/>
          </p:nvPr>
        </p:nvSpPr>
        <p:spPr>
          <a:xfrm>
            <a:off x="8462783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ptos" panose="020B0004020202020204" pitchFamily="34" charset="0"/>
              </a:rPr>
              <a:t>23</a:t>
            </a:fld>
            <a:endParaRPr dirty="0">
              <a:latin typeface="Aptos" panose="020B0004020202020204" pitchFamily="34" charset="0"/>
            </a:endParaRPr>
          </a:p>
        </p:txBody>
      </p:sp>
      <p:sp>
        <p:nvSpPr>
          <p:cNvPr id="265" name="Google Shape;265;p35"/>
          <p:cNvSpPr txBox="1"/>
          <p:nvPr/>
        </p:nvSpPr>
        <p:spPr>
          <a:xfrm>
            <a:off x="152400" y="4134300"/>
            <a:ext cx="8839200" cy="553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Noto Sans"/>
                <a:sym typeface="Noto Sans"/>
              </a:rPr>
              <a:t>Living with Data (2022), </a:t>
            </a:r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  <a:cs typeface="Noto Sans"/>
                <a:sym typeface="Noto Sans"/>
              </a:rPr>
              <a:t>Data matters are human matters: summary of Living With Data findings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Noto Sans"/>
                <a:sym typeface="Noto Sans"/>
              </a:rPr>
              <a:t>. https://livingwithdata.org/resources/data-matters-are-human-matters-summary-of-living-with-data-findings/</a:t>
            </a:r>
            <a:endParaRPr sz="1200" dirty="0">
              <a:latin typeface="Verdana" panose="020B0604030504040204" pitchFamily="34" charset="0"/>
              <a:ea typeface="Verdana" panose="020B0604030504040204" pitchFamily="34" charset="0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6"/>
          <p:cNvSpPr txBox="1">
            <a:spLocks noGrp="1"/>
          </p:cNvSpPr>
          <p:nvPr>
            <p:ph type="sldNum" idx="12"/>
          </p:nvPr>
        </p:nvSpPr>
        <p:spPr>
          <a:xfrm>
            <a:off x="8462783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ptos" panose="020B0004020202020204" pitchFamily="34" charset="0"/>
              </a:rPr>
              <a:t>24</a:t>
            </a:fld>
            <a:endParaRPr dirty="0">
              <a:latin typeface="Aptos" panose="020B0004020202020204" pitchFamily="34" charset="0"/>
            </a:endParaRPr>
          </a:p>
        </p:txBody>
      </p:sp>
      <p:sp>
        <p:nvSpPr>
          <p:cNvPr id="271" name="Google Shape;271;p36"/>
          <p:cNvSpPr/>
          <p:nvPr/>
        </p:nvSpPr>
        <p:spPr>
          <a:xfrm>
            <a:off x="153225" y="3270599"/>
            <a:ext cx="1477800" cy="1479300"/>
          </a:xfrm>
          <a:prstGeom prst="rect">
            <a:avLst/>
          </a:prstGeom>
          <a:solidFill>
            <a:srgbClr val="8132F1">
              <a:alpha val="20000"/>
            </a:srgbClr>
          </a:solidFill>
          <a:ln>
            <a:noFill/>
          </a:ln>
        </p:spPr>
        <p:txBody>
          <a:bodyPr spcFirstLastPara="1" wrap="square" lIns="126000" tIns="126000" rIns="126000" bIns="12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Are you ready to </a:t>
            </a:r>
            <a:r>
              <a:rPr lang="en-GB" b="1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listen to the public?</a:t>
            </a:r>
            <a:endParaRPr b="1" dirty="0">
              <a:solidFill>
                <a:schemeClr val="lt2"/>
              </a:solidFill>
              <a:latin typeface="Aptos" panose="020B0004020202020204" pitchFamily="34" charset="0"/>
              <a:ea typeface="Noto Sans"/>
              <a:cs typeface="Noto Sans"/>
              <a:sym typeface="Noto Sans"/>
            </a:endParaRPr>
          </a:p>
        </p:txBody>
      </p:sp>
      <p:sp>
        <p:nvSpPr>
          <p:cNvPr id="272" name="Google Shape;272;p36"/>
          <p:cNvSpPr/>
          <p:nvPr/>
        </p:nvSpPr>
        <p:spPr>
          <a:xfrm>
            <a:off x="1998336" y="2496725"/>
            <a:ext cx="1477800" cy="147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6000" tIns="126000" rIns="126000" bIns="12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Are you ready to </a:t>
            </a:r>
            <a:r>
              <a:rPr lang="en-GB" b="1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support the public to express their views?</a:t>
            </a:r>
            <a:endParaRPr b="1" dirty="0">
              <a:solidFill>
                <a:schemeClr val="lt2"/>
              </a:solidFill>
              <a:latin typeface="Aptos" panose="020B0004020202020204" pitchFamily="34" charset="0"/>
              <a:ea typeface="Noto Sans"/>
              <a:cs typeface="Noto Sans"/>
              <a:sym typeface="Noto Sans"/>
            </a:endParaRPr>
          </a:p>
        </p:txBody>
      </p:sp>
      <p:sp>
        <p:nvSpPr>
          <p:cNvPr id="273" name="Google Shape;273;p36"/>
          <p:cNvSpPr/>
          <p:nvPr/>
        </p:nvSpPr>
        <p:spPr>
          <a:xfrm>
            <a:off x="3843447" y="1722850"/>
            <a:ext cx="1477800" cy="1479300"/>
          </a:xfrm>
          <a:prstGeom prst="rect">
            <a:avLst/>
          </a:prstGeom>
          <a:solidFill>
            <a:srgbClr val="8132F1">
              <a:alpha val="20000"/>
            </a:srgbClr>
          </a:solidFill>
          <a:ln>
            <a:noFill/>
          </a:ln>
        </p:spPr>
        <p:txBody>
          <a:bodyPr spcFirstLastPara="1" wrap="square" lIns="126000" tIns="126000" rIns="126000" bIns="12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Are you ready to </a:t>
            </a:r>
            <a:r>
              <a:rPr lang="en-GB" b="1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take the public’s views into account?</a:t>
            </a:r>
            <a:endParaRPr b="1" dirty="0">
              <a:solidFill>
                <a:schemeClr val="lt2"/>
              </a:solidFill>
              <a:latin typeface="Aptos" panose="020B0004020202020204" pitchFamily="34" charset="0"/>
              <a:ea typeface="Noto Sans"/>
              <a:cs typeface="Noto Sans"/>
              <a:sym typeface="Noto Sans"/>
            </a:endParaRPr>
          </a:p>
        </p:txBody>
      </p:sp>
      <p:sp>
        <p:nvSpPr>
          <p:cNvPr id="274" name="Google Shape;274;p36"/>
          <p:cNvSpPr/>
          <p:nvPr/>
        </p:nvSpPr>
        <p:spPr>
          <a:xfrm>
            <a:off x="5688557" y="948975"/>
            <a:ext cx="1477800" cy="1479300"/>
          </a:xfrm>
          <a:prstGeom prst="rect">
            <a:avLst/>
          </a:prstGeom>
          <a:solidFill>
            <a:srgbClr val="8132F1">
              <a:alpha val="20000"/>
            </a:srgbClr>
          </a:solidFill>
          <a:ln>
            <a:noFill/>
          </a:ln>
        </p:spPr>
        <p:txBody>
          <a:bodyPr spcFirstLastPara="1" wrap="square" lIns="126000" tIns="126000" rIns="126000" bIns="12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Are you ready to </a:t>
            </a:r>
            <a:r>
              <a:rPr lang="en-GB" b="1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let the public join in your decision making processes?</a:t>
            </a:r>
            <a:endParaRPr b="1" dirty="0">
              <a:solidFill>
                <a:schemeClr val="lt2"/>
              </a:solidFill>
              <a:latin typeface="Aptos" panose="020B0004020202020204" pitchFamily="34" charset="0"/>
              <a:ea typeface="Noto Sans"/>
              <a:cs typeface="Noto Sans"/>
              <a:sym typeface="Noto Sans"/>
            </a:endParaRPr>
          </a:p>
        </p:txBody>
      </p:sp>
      <p:sp>
        <p:nvSpPr>
          <p:cNvPr id="275" name="Google Shape;275;p36"/>
          <p:cNvSpPr/>
          <p:nvPr/>
        </p:nvSpPr>
        <p:spPr>
          <a:xfrm>
            <a:off x="7533668" y="175100"/>
            <a:ext cx="1477800" cy="1479300"/>
          </a:xfrm>
          <a:prstGeom prst="rect">
            <a:avLst/>
          </a:prstGeom>
          <a:solidFill>
            <a:srgbClr val="8132F1">
              <a:alpha val="20000"/>
            </a:srgbClr>
          </a:solidFill>
          <a:ln>
            <a:noFill/>
          </a:ln>
        </p:spPr>
        <p:txBody>
          <a:bodyPr spcFirstLastPara="1" wrap="square" lIns="126000" tIns="126000" rIns="126000" bIns="12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Are you ready to </a:t>
            </a:r>
            <a:r>
              <a:rPr lang="en-GB" b="1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share some of your power with the public?</a:t>
            </a:r>
            <a:endParaRPr b="1" dirty="0">
              <a:solidFill>
                <a:schemeClr val="lt2"/>
              </a:solidFill>
              <a:latin typeface="Aptos" panose="020B0004020202020204" pitchFamily="34" charset="0"/>
              <a:ea typeface="Noto Sans"/>
              <a:cs typeface="Noto Sans"/>
              <a:sym typeface="Noto Sans"/>
            </a:endParaRPr>
          </a:p>
        </p:txBody>
      </p:sp>
      <p:cxnSp>
        <p:nvCxnSpPr>
          <p:cNvPr id="276" name="Google Shape;276;p36"/>
          <p:cNvCxnSpPr>
            <a:stCxn id="271" idx="0"/>
            <a:endCxn id="272" idx="0"/>
          </p:cNvCxnSpPr>
          <p:nvPr/>
        </p:nvCxnSpPr>
        <p:spPr>
          <a:xfrm rot="-5400000">
            <a:off x="1427625" y="1961099"/>
            <a:ext cx="774000" cy="1845000"/>
          </a:xfrm>
          <a:prstGeom prst="curvedConnector3">
            <a:avLst>
              <a:gd name="adj1" fmla="val 182193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7" name="Google Shape;277;p36"/>
          <p:cNvCxnSpPr>
            <a:stCxn id="273" idx="0"/>
            <a:endCxn id="274" idx="0"/>
          </p:cNvCxnSpPr>
          <p:nvPr/>
        </p:nvCxnSpPr>
        <p:spPr>
          <a:xfrm rot="-5400000">
            <a:off x="5117847" y="413350"/>
            <a:ext cx="774000" cy="1845000"/>
          </a:xfrm>
          <a:prstGeom prst="curvedConnector3">
            <a:avLst>
              <a:gd name="adj1" fmla="val 185830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8" name="Google Shape;278;p36"/>
          <p:cNvCxnSpPr>
            <a:stCxn id="272" idx="2"/>
            <a:endCxn id="273" idx="2"/>
          </p:cNvCxnSpPr>
          <p:nvPr/>
        </p:nvCxnSpPr>
        <p:spPr>
          <a:xfrm rot="-5400000">
            <a:off x="3272736" y="2666525"/>
            <a:ext cx="774000" cy="1845000"/>
          </a:xfrm>
          <a:prstGeom prst="curvedConnector3">
            <a:avLst>
              <a:gd name="adj1" fmla="val -91454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9" name="Google Shape;279;p36"/>
          <p:cNvCxnSpPr>
            <a:stCxn id="274" idx="2"/>
            <a:endCxn id="275" idx="2"/>
          </p:cNvCxnSpPr>
          <p:nvPr/>
        </p:nvCxnSpPr>
        <p:spPr>
          <a:xfrm rot="-5400000">
            <a:off x="6962957" y="1118775"/>
            <a:ext cx="774000" cy="1845000"/>
          </a:xfrm>
          <a:prstGeom prst="curvedConnector3">
            <a:avLst>
              <a:gd name="adj1" fmla="val -89231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0" name="Google Shape;280;p36"/>
          <p:cNvSpPr/>
          <p:nvPr/>
        </p:nvSpPr>
        <p:spPr>
          <a:xfrm>
            <a:off x="3674650" y="2496725"/>
            <a:ext cx="3491700" cy="1479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6000" tIns="126000" rIns="126000" bIns="126000" anchor="ctr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700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Create easy access explainers</a:t>
            </a:r>
            <a:endParaRPr sz="1700" dirty="0">
              <a:solidFill>
                <a:schemeClr val="lt2"/>
              </a:solidFill>
              <a:latin typeface="Aptos" panose="020B0004020202020204" pitchFamily="34" charset="0"/>
              <a:ea typeface="Noto Sans"/>
              <a:cs typeface="Noto Sans"/>
              <a:sym typeface="Noto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700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Ask civil society groups</a:t>
            </a:r>
            <a:endParaRPr sz="1700" dirty="0">
              <a:solidFill>
                <a:schemeClr val="lt2"/>
              </a:solidFill>
              <a:latin typeface="Aptos" panose="020B0004020202020204" pitchFamily="34" charset="0"/>
              <a:ea typeface="Noto Sans"/>
              <a:cs typeface="Noto Sans"/>
              <a:sym typeface="Noto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700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Commission research</a:t>
            </a:r>
            <a:endParaRPr sz="1700" dirty="0">
              <a:solidFill>
                <a:schemeClr val="lt2"/>
              </a:solidFill>
              <a:latin typeface="Aptos" panose="020B0004020202020204" pitchFamily="34" charset="0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7"/>
          <p:cNvPicPr preferRelativeResize="0"/>
          <p:nvPr/>
        </p:nvPicPr>
        <p:blipFill rotWithShape="1">
          <a:blip r:embed="rId3">
            <a:alphaModFix/>
          </a:blip>
          <a:srcRect l="1275" t="1998" r="1353" b="9175"/>
          <a:stretch/>
        </p:blipFill>
        <p:spPr>
          <a:xfrm>
            <a:off x="152400" y="155350"/>
            <a:ext cx="8839199" cy="459454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7"/>
          <p:cNvSpPr txBox="1">
            <a:spLocks noGrp="1"/>
          </p:cNvSpPr>
          <p:nvPr>
            <p:ph type="sldNum" idx="12"/>
          </p:nvPr>
        </p:nvSpPr>
        <p:spPr>
          <a:xfrm>
            <a:off x="8462783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ptos" panose="020B0004020202020204" pitchFamily="34" charset="0"/>
              </a:rPr>
              <a:t>25</a:t>
            </a:fld>
            <a:endParaRPr dirty="0">
              <a:latin typeface="Aptos" panose="020B0004020202020204" pitchFamily="34" charset="0"/>
            </a:endParaRPr>
          </a:p>
        </p:txBody>
      </p:sp>
      <p:sp>
        <p:nvSpPr>
          <p:cNvPr id="287" name="Google Shape;287;p37"/>
          <p:cNvSpPr txBox="1"/>
          <p:nvPr/>
        </p:nvSpPr>
        <p:spPr>
          <a:xfrm>
            <a:off x="152400" y="4134300"/>
            <a:ext cx="8839200" cy="61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Noto Sans"/>
                <a:sym typeface="Noto Sans"/>
              </a:rPr>
              <a:t>Geospatial Commission (2021),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Noto Sans"/>
                <a:sym typeface="Noto Sans"/>
              </a:rPr>
              <a:t>Public dialogue on location data ethics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Noto Sans"/>
                <a:sym typeface="Noto Sans"/>
              </a:rPr>
              <a:t>. https://www.gov.uk/government/publications/public-dialogue-on-location-data-ethics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8"/>
          <p:cNvSpPr txBox="1">
            <a:spLocks noGrp="1"/>
          </p:cNvSpPr>
          <p:nvPr>
            <p:ph type="sldNum" idx="12"/>
          </p:nvPr>
        </p:nvSpPr>
        <p:spPr>
          <a:xfrm>
            <a:off x="8462783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ptos" panose="020B0004020202020204" pitchFamily="34" charset="0"/>
              </a:rPr>
              <a:t>26</a:t>
            </a:fld>
            <a:endParaRPr dirty="0">
              <a:latin typeface="Aptos" panose="020B0004020202020204" pitchFamily="34" charset="0"/>
            </a:endParaRPr>
          </a:p>
        </p:txBody>
      </p:sp>
      <p:sp>
        <p:nvSpPr>
          <p:cNvPr id="293" name="Google Shape;293;p38"/>
          <p:cNvSpPr/>
          <p:nvPr/>
        </p:nvSpPr>
        <p:spPr>
          <a:xfrm>
            <a:off x="153225" y="3270599"/>
            <a:ext cx="1477800" cy="1479300"/>
          </a:xfrm>
          <a:prstGeom prst="rect">
            <a:avLst/>
          </a:prstGeom>
          <a:solidFill>
            <a:srgbClr val="8132F1">
              <a:alpha val="20000"/>
            </a:srgbClr>
          </a:solidFill>
          <a:ln>
            <a:noFill/>
          </a:ln>
        </p:spPr>
        <p:txBody>
          <a:bodyPr spcFirstLastPara="1" wrap="square" lIns="126000" tIns="126000" rIns="126000" bIns="12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2"/>
                </a:solidFill>
                <a:latin typeface="Aptos" panose="020B0004020202020204" pitchFamily="34" charset="0"/>
                <a:ea typeface="Verdana" panose="020B0604030504040204" pitchFamily="34" charset="0"/>
                <a:cs typeface="Noto Sans"/>
                <a:sym typeface="Noto Sans"/>
              </a:rPr>
              <a:t>Are you ready to </a:t>
            </a:r>
            <a:r>
              <a:rPr lang="en-GB" b="1" dirty="0">
                <a:solidFill>
                  <a:schemeClr val="lt2"/>
                </a:solidFill>
                <a:latin typeface="Aptos" panose="020B0004020202020204" pitchFamily="34" charset="0"/>
                <a:ea typeface="Verdana" panose="020B0604030504040204" pitchFamily="34" charset="0"/>
                <a:cs typeface="Noto Sans"/>
                <a:sym typeface="Noto Sans"/>
              </a:rPr>
              <a:t>listen to the public?</a:t>
            </a:r>
            <a:endParaRPr b="1" dirty="0">
              <a:solidFill>
                <a:schemeClr val="lt2"/>
              </a:solidFill>
              <a:latin typeface="Aptos" panose="020B0004020202020204" pitchFamily="34" charset="0"/>
              <a:ea typeface="Verdana" panose="020B0604030504040204" pitchFamily="34" charset="0"/>
              <a:cs typeface="Noto Sans"/>
              <a:sym typeface="Noto Sans"/>
            </a:endParaRPr>
          </a:p>
        </p:txBody>
      </p:sp>
      <p:sp>
        <p:nvSpPr>
          <p:cNvPr id="294" name="Google Shape;294;p38"/>
          <p:cNvSpPr/>
          <p:nvPr/>
        </p:nvSpPr>
        <p:spPr>
          <a:xfrm>
            <a:off x="1998336" y="2496725"/>
            <a:ext cx="1477800" cy="1479300"/>
          </a:xfrm>
          <a:prstGeom prst="rect">
            <a:avLst/>
          </a:prstGeom>
          <a:solidFill>
            <a:srgbClr val="8132F1">
              <a:alpha val="20000"/>
            </a:srgbClr>
          </a:solidFill>
          <a:ln>
            <a:noFill/>
          </a:ln>
        </p:spPr>
        <p:txBody>
          <a:bodyPr spcFirstLastPara="1" wrap="square" lIns="126000" tIns="126000" rIns="126000" bIns="12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Are you ready to </a:t>
            </a:r>
            <a:r>
              <a:rPr lang="en-GB" b="1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support the public to express their views?</a:t>
            </a:r>
            <a:endParaRPr b="1" dirty="0">
              <a:solidFill>
                <a:schemeClr val="lt2"/>
              </a:solidFill>
              <a:latin typeface="Aptos" panose="020B0004020202020204" pitchFamily="34" charset="0"/>
              <a:ea typeface="Noto Sans"/>
              <a:cs typeface="Noto Sans"/>
              <a:sym typeface="Noto Sans"/>
            </a:endParaRPr>
          </a:p>
        </p:txBody>
      </p:sp>
      <p:sp>
        <p:nvSpPr>
          <p:cNvPr id="295" name="Google Shape;295;p38"/>
          <p:cNvSpPr/>
          <p:nvPr/>
        </p:nvSpPr>
        <p:spPr>
          <a:xfrm>
            <a:off x="3843447" y="1722850"/>
            <a:ext cx="1477800" cy="147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6000" tIns="126000" rIns="126000" bIns="12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Are you ready to </a:t>
            </a:r>
            <a:r>
              <a:rPr lang="en-GB" b="1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take the public’s views into account?</a:t>
            </a:r>
            <a:endParaRPr b="1" dirty="0">
              <a:solidFill>
                <a:schemeClr val="lt2"/>
              </a:solidFill>
              <a:latin typeface="Aptos" panose="020B0004020202020204" pitchFamily="34" charset="0"/>
              <a:ea typeface="Noto Sans"/>
              <a:cs typeface="Noto Sans"/>
              <a:sym typeface="Noto Sans"/>
            </a:endParaRPr>
          </a:p>
        </p:txBody>
      </p:sp>
      <p:sp>
        <p:nvSpPr>
          <p:cNvPr id="296" name="Google Shape;296;p38"/>
          <p:cNvSpPr/>
          <p:nvPr/>
        </p:nvSpPr>
        <p:spPr>
          <a:xfrm>
            <a:off x="5688557" y="948975"/>
            <a:ext cx="1477800" cy="1479300"/>
          </a:xfrm>
          <a:prstGeom prst="rect">
            <a:avLst/>
          </a:prstGeom>
          <a:solidFill>
            <a:srgbClr val="8132F1">
              <a:alpha val="20000"/>
            </a:srgbClr>
          </a:solidFill>
          <a:ln>
            <a:noFill/>
          </a:ln>
        </p:spPr>
        <p:txBody>
          <a:bodyPr spcFirstLastPara="1" wrap="square" lIns="126000" tIns="126000" rIns="126000" bIns="12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Are you ready to </a:t>
            </a:r>
            <a:r>
              <a:rPr lang="en-GB" b="1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let the public join in your decision making processes?</a:t>
            </a:r>
            <a:endParaRPr b="1" dirty="0">
              <a:solidFill>
                <a:schemeClr val="lt2"/>
              </a:solidFill>
              <a:latin typeface="Aptos" panose="020B0004020202020204" pitchFamily="34" charset="0"/>
              <a:ea typeface="Noto Sans"/>
              <a:cs typeface="Noto Sans"/>
              <a:sym typeface="Noto Sans"/>
            </a:endParaRPr>
          </a:p>
        </p:txBody>
      </p:sp>
      <p:sp>
        <p:nvSpPr>
          <p:cNvPr id="297" name="Google Shape;297;p38"/>
          <p:cNvSpPr/>
          <p:nvPr/>
        </p:nvSpPr>
        <p:spPr>
          <a:xfrm>
            <a:off x="7533668" y="175100"/>
            <a:ext cx="1477800" cy="1479300"/>
          </a:xfrm>
          <a:prstGeom prst="rect">
            <a:avLst/>
          </a:prstGeom>
          <a:solidFill>
            <a:srgbClr val="8132F1">
              <a:alpha val="20000"/>
            </a:srgbClr>
          </a:solidFill>
          <a:ln>
            <a:noFill/>
          </a:ln>
        </p:spPr>
        <p:txBody>
          <a:bodyPr spcFirstLastPara="1" wrap="square" lIns="126000" tIns="126000" rIns="126000" bIns="12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Are you ready to </a:t>
            </a:r>
            <a:r>
              <a:rPr lang="en-GB" b="1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share some of your power with the public?</a:t>
            </a:r>
            <a:endParaRPr b="1" dirty="0">
              <a:solidFill>
                <a:schemeClr val="lt2"/>
              </a:solidFill>
              <a:latin typeface="Aptos" panose="020B0004020202020204" pitchFamily="34" charset="0"/>
              <a:ea typeface="Noto Sans"/>
              <a:cs typeface="Noto Sans"/>
              <a:sym typeface="Noto Sans"/>
            </a:endParaRPr>
          </a:p>
        </p:txBody>
      </p:sp>
      <p:cxnSp>
        <p:nvCxnSpPr>
          <p:cNvPr id="298" name="Google Shape;298;p38"/>
          <p:cNvCxnSpPr>
            <a:stCxn id="293" idx="0"/>
            <a:endCxn id="294" idx="0"/>
          </p:cNvCxnSpPr>
          <p:nvPr/>
        </p:nvCxnSpPr>
        <p:spPr>
          <a:xfrm rot="-5400000">
            <a:off x="1427625" y="1961099"/>
            <a:ext cx="774000" cy="1845000"/>
          </a:xfrm>
          <a:prstGeom prst="curvedConnector3">
            <a:avLst>
              <a:gd name="adj1" fmla="val 182193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9" name="Google Shape;299;p38"/>
          <p:cNvCxnSpPr>
            <a:stCxn id="295" idx="0"/>
            <a:endCxn id="296" idx="0"/>
          </p:cNvCxnSpPr>
          <p:nvPr/>
        </p:nvCxnSpPr>
        <p:spPr>
          <a:xfrm rot="-5400000">
            <a:off x="5117847" y="413350"/>
            <a:ext cx="774000" cy="1845000"/>
          </a:xfrm>
          <a:prstGeom prst="curvedConnector3">
            <a:avLst>
              <a:gd name="adj1" fmla="val 185830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0" name="Google Shape;300;p38"/>
          <p:cNvCxnSpPr>
            <a:stCxn id="294" idx="2"/>
            <a:endCxn id="295" idx="2"/>
          </p:cNvCxnSpPr>
          <p:nvPr/>
        </p:nvCxnSpPr>
        <p:spPr>
          <a:xfrm rot="-5400000">
            <a:off x="3272736" y="2666525"/>
            <a:ext cx="774000" cy="1845000"/>
          </a:xfrm>
          <a:prstGeom prst="curvedConnector3">
            <a:avLst>
              <a:gd name="adj1" fmla="val -91454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1" name="Google Shape;301;p38"/>
          <p:cNvCxnSpPr>
            <a:stCxn id="296" idx="2"/>
            <a:endCxn id="297" idx="2"/>
          </p:cNvCxnSpPr>
          <p:nvPr/>
        </p:nvCxnSpPr>
        <p:spPr>
          <a:xfrm rot="-5400000">
            <a:off x="6962957" y="1118775"/>
            <a:ext cx="774000" cy="1845000"/>
          </a:xfrm>
          <a:prstGeom prst="curvedConnector3">
            <a:avLst>
              <a:gd name="adj1" fmla="val -89231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2" name="Google Shape;302;p38"/>
          <p:cNvSpPr/>
          <p:nvPr/>
        </p:nvSpPr>
        <p:spPr>
          <a:xfrm>
            <a:off x="5519775" y="1722850"/>
            <a:ext cx="3491700" cy="1479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6000" tIns="126000" rIns="126000" bIns="126000" anchor="ctr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700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Map stakeholders</a:t>
            </a:r>
            <a:endParaRPr sz="1700" dirty="0">
              <a:solidFill>
                <a:schemeClr val="lt2"/>
              </a:solidFill>
              <a:latin typeface="Aptos" panose="020B0004020202020204" pitchFamily="34" charset="0"/>
              <a:ea typeface="Noto Sans"/>
              <a:cs typeface="Noto Sans"/>
              <a:sym typeface="Noto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700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Include in DPIA process</a:t>
            </a:r>
            <a:endParaRPr sz="1700" dirty="0">
              <a:solidFill>
                <a:schemeClr val="lt2"/>
              </a:solidFill>
              <a:latin typeface="Aptos" panose="020B0004020202020204" pitchFamily="34" charset="0"/>
              <a:ea typeface="Noto Sans"/>
              <a:cs typeface="Noto Sans"/>
              <a:sym typeface="Noto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700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Consult public routinely</a:t>
            </a:r>
            <a:endParaRPr sz="1700" dirty="0">
              <a:solidFill>
                <a:schemeClr val="lt2"/>
              </a:solidFill>
              <a:latin typeface="Aptos" panose="020B0004020202020204" pitchFamily="34" charset="0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9"/>
          <p:cNvSpPr txBox="1">
            <a:spLocks noGrp="1"/>
          </p:cNvSpPr>
          <p:nvPr>
            <p:ph type="sldNum" idx="12"/>
          </p:nvPr>
        </p:nvSpPr>
        <p:spPr>
          <a:xfrm>
            <a:off x="8462783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ptos" panose="020B0004020202020204" pitchFamily="34" charset="0"/>
              </a:rPr>
              <a:t>27</a:t>
            </a:fld>
            <a:endParaRPr dirty="0">
              <a:latin typeface="Aptos" panose="020B0004020202020204" pitchFamily="34" charset="0"/>
            </a:endParaRPr>
          </a:p>
        </p:txBody>
      </p:sp>
      <p:sp>
        <p:nvSpPr>
          <p:cNvPr id="308" name="Google Shape;308;p39"/>
          <p:cNvSpPr/>
          <p:nvPr/>
        </p:nvSpPr>
        <p:spPr>
          <a:xfrm>
            <a:off x="168100" y="134475"/>
            <a:ext cx="8839200" cy="46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309" name="Google Shape;309;p39"/>
          <p:cNvSpPr txBox="1"/>
          <p:nvPr/>
        </p:nvSpPr>
        <p:spPr>
          <a:xfrm>
            <a:off x="152400" y="4134300"/>
            <a:ext cx="8839200" cy="61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Noto Sans"/>
                <a:sym typeface="Noto Sans"/>
              </a:rPr>
              <a:t>Trade Union Congress (TUC), </a:t>
            </a:r>
            <a:r>
              <a:rPr lang="en-GB" b="1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Noto Sans"/>
                <a:sym typeface="Noto Sans"/>
              </a:rPr>
              <a:t>Dignity at Work and the AI Revolution: A TUC Manifesto</a:t>
            </a:r>
            <a:r>
              <a:rPr lang="en-GB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Noto Sans"/>
                <a:sym typeface="Noto Sans"/>
              </a:rPr>
              <a:t>. https://www.tuc.org.uk/research-analysis/reports/dignity-work-and-ai-revolution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Noto Sans"/>
              <a:sym typeface="Noto Sans"/>
            </a:endParaRPr>
          </a:p>
        </p:txBody>
      </p:sp>
      <p:pic>
        <p:nvPicPr>
          <p:cNvPr id="310" name="Google Shape;31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4796" y="134475"/>
            <a:ext cx="3865804" cy="399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0"/>
          <p:cNvSpPr txBox="1">
            <a:spLocks noGrp="1"/>
          </p:cNvSpPr>
          <p:nvPr>
            <p:ph type="sldNum" idx="12"/>
          </p:nvPr>
        </p:nvSpPr>
        <p:spPr>
          <a:xfrm>
            <a:off x="8462783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ptos" panose="020B0004020202020204" pitchFamily="34" charset="0"/>
              </a:rPr>
              <a:t>28</a:t>
            </a:fld>
            <a:endParaRPr dirty="0">
              <a:latin typeface="Aptos" panose="020B0004020202020204" pitchFamily="34" charset="0"/>
            </a:endParaRPr>
          </a:p>
        </p:txBody>
      </p:sp>
      <p:sp>
        <p:nvSpPr>
          <p:cNvPr id="316" name="Google Shape;316;p40"/>
          <p:cNvSpPr/>
          <p:nvPr/>
        </p:nvSpPr>
        <p:spPr>
          <a:xfrm>
            <a:off x="153225" y="3270599"/>
            <a:ext cx="1477800" cy="1479300"/>
          </a:xfrm>
          <a:prstGeom prst="rect">
            <a:avLst/>
          </a:prstGeom>
          <a:solidFill>
            <a:srgbClr val="8132F1">
              <a:alpha val="20000"/>
            </a:srgbClr>
          </a:solidFill>
          <a:ln>
            <a:noFill/>
          </a:ln>
        </p:spPr>
        <p:txBody>
          <a:bodyPr spcFirstLastPara="1" wrap="square" lIns="126000" tIns="126000" rIns="126000" bIns="12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Are you ready to </a:t>
            </a:r>
            <a:r>
              <a:rPr lang="en-GB" b="1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listen to the public?</a:t>
            </a:r>
            <a:endParaRPr b="1" dirty="0">
              <a:solidFill>
                <a:schemeClr val="lt2"/>
              </a:solidFill>
              <a:latin typeface="Aptos" panose="020B0004020202020204" pitchFamily="34" charset="0"/>
              <a:ea typeface="Noto Sans"/>
              <a:cs typeface="Noto Sans"/>
              <a:sym typeface="Noto Sans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1998336" y="2496725"/>
            <a:ext cx="1477800" cy="1479300"/>
          </a:xfrm>
          <a:prstGeom prst="rect">
            <a:avLst/>
          </a:prstGeom>
          <a:solidFill>
            <a:srgbClr val="8132F1">
              <a:alpha val="20000"/>
            </a:srgbClr>
          </a:solidFill>
          <a:ln>
            <a:noFill/>
          </a:ln>
        </p:spPr>
        <p:txBody>
          <a:bodyPr spcFirstLastPara="1" wrap="square" lIns="126000" tIns="126000" rIns="126000" bIns="12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Are you ready to </a:t>
            </a:r>
            <a:r>
              <a:rPr lang="en-GB" b="1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support the public to express their views?</a:t>
            </a:r>
            <a:endParaRPr b="1" dirty="0">
              <a:solidFill>
                <a:schemeClr val="lt2"/>
              </a:solidFill>
              <a:latin typeface="Aptos" panose="020B0004020202020204" pitchFamily="34" charset="0"/>
              <a:ea typeface="Noto Sans"/>
              <a:cs typeface="Noto Sans"/>
              <a:sym typeface="Noto Sans"/>
            </a:endParaRPr>
          </a:p>
        </p:txBody>
      </p:sp>
      <p:sp>
        <p:nvSpPr>
          <p:cNvPr id="318" name="Google Shape;318;p40"/>
          <p:cNvSpPr/>
          <p:nvPr/>
        </p:nvSpPr>
        <p:spPr>
          <a:xfrm>
            <a:off x="3843447" y="1722850"/>
            <a:ext cx="1477800" cy="1479300"/>
          </a:xfrm>
          <a:prstGeom prst="rect">
            <a:avLst/>
          </a:prstGeom>
          <a:solidFill>
            <a:srgbClr val="8132F1">
              <a:alpha val="20000"/>
            </a:srgbClr>
          </a:solidFill>
          <a:ln>
            <a:noFill/>
          </a:ln>
        </p:spPr>
        <p:txBody>
          <a:bodyPr spcFirstLastPara="1" wrap="square" lIns="126000" tIns="126000" rIns="126000" bIns="12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Are you ready to </a:t>
            </a:r>
            <a:r>
              <a:rPr lang="en-GB" b="1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take the public’s views into account?</a:t>
            </a:r>
            <a:endParaRPr b="1" dirty="0">
              <a:solidFill>
                <a:schemeClr val="lt2"/>
              </a:solidFill>
              <a:latin typeface="Aptos" panose="020B0004020202020204" pitchFamily="34" charset="0"/>
              <a:ea typeface="Noto Sans"/>
              <a:cs typeface="Noto Sans"/>
              <a:sym typeface="Noto Sans"/>
            </a:endParaRPr>
          </a:p>
        </p:txBody>
      </p:sp>
      <p:sp>
        <p:nvSpPr>
          <p:cNvPr id="319" name="Google Shape;319;p40"/>
          <p:cNvSpPr/>
          <p:nvPr/>
        </p:nvSpPr>
        <p:spPr>
          <a:xfrm>
            <a:off x="5688557" y="948975"/>
            <a:ext cx="1477800" cy="147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6000" tIns="126000" rIns="126000" bIns="12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Are you ready to </a:t>
            </a:r>
            <a:r>
              <a:rPr lang="en-GB" b="1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let the public join in your decision making processes?</a:t>
            </a:r>
            <a:endParaRPr b="1" dirty="0">
              <a:solidFill>
                <a:schemeClr val="lt2"/>
              </a:solidFill>
              <a:latin typeface="Aptos" panose="020B0004020202020204" pitchFamily="34" charset="0"/>
              <a:ea typeface="Noto Sans"/>
              <a:cs typeface="Noto Sans"/>
              <a:sym typeface="Noto Sans"/>
            </a:endParaRPr>
          </a:p>
        </p:txBody>
      </p:sp>
      <p:sp>
        <p:nvSpPr>
          <p:cNvPr id="320" name="Google Shape;320;p40"/>
          <p:cNvSpPr/>
          <p:nvPr/>
        </p:nvSpPr>
        <p:spPr>
          <a:xfrm>
            <a:off x="7533668" y="175100"/>
            <a:ext cx="1477800" cy="1479300"/>
          </a:xfrm>
          <a:prstGeom prst="rect">
            <a:avLst/>
          </a:prstGeom>
          <a:solidFill>
            <a:srgbClr val="8132F1">
              <a:alpha val="20000"/>
            </a:srgbClr>
          </a:solidFill>
          <a:ln>
            <a:noFill/>
          </a:ln>
        </p:spPr>
        <p:txBody>
          <a:bodyPr spcFirstLastPara="1" wrap="square" lIns="126000" tIns="126000" rIns="126000" bIns="12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Are you ready to </a:t>
            </a:r>
            <a:r>
              <a:rPr lang="en-GB" b="1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share some of your power with the public?</a:t>
            </a:r>
            <a:endParaRPr b="1" dirty="0">
              <a:solidFill>
                <a:schemeClr val="lt2"/>
              </a:solidFill>
              <a:latin typeface="Aptos" panose="020B0004020202020204" pitchFamily="34" charset="0"/>
              <a:ea typeface="Noto Sans"/>
              <a:cs typeface="Noto Sans"/>
              <a:sym typeface="Noto Sans"/>
            </a:endParaRPr>
          </a:p>
        </p:txBody>
      </p:sp>
      <p:cxnSp>
        <p:nvCxnSpPr>
          <p:cNvPr id="321" name="Google Shape;321;p40"/>
          <p:cNvCxnSpPr>
            <a:stCxn id="316" idx="0"/>
            <a:endCxn id="317" idx="0"/>
          </p:cNvCxnSpPr>
          <p:nvPr/>
        </p:nvCxnSpPr>
        <p:spPr>
          <a:xfrm rot="-5400000">
            <a:off x="1427625" y="1961099"/>
            <a:ext cx="774000" cy="1845000"/>
          </a:xfrm>
          <a:prstGeom prst="curvedConnector3">
            <a:avLst>
              <a:gd name="adj1" fmla="val 182193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2" name="Google Shape;322;p40"/>
          <p:cNvCxnSpPr>
            <a:stCxn id="318" idx="0"/>
            <a:endCxn id="319" idx="0"/>
          </p:cNvCxnSpPr>
          <p:nvPr/>
        </p:nvCxnSpPr>
        <p:spPr>
          <a:xfrm rot="-5400000">
            <a:off x="5117847" y="413350"/>
            <a:ext cx="774000" cy="1845000"/>
          </a:xfrm>
          <a:prstGeom prst="curvedConnector3">
            <a:avLst>
              <a:gd name="adj1" fmla="val 185830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3" name="Google Shape;323;p40"/>
          <p:cNvCxnSpPr>
            <a:stCxn id="317" idx="2"/>
            <a:endCxn id="318" idx="2"/>
          </p:cNvCxnSpPr>
          <p:nvPr/>
        </p:nvCxnSpPr>
        <p:spPr>
          <a:xfrm rot="-5400000">
            <a:off x="3272736" y="2666525"/>
            <a:ext cx="774000" cy="1845000"/>
          </a:xfrm>
          <a:prstGeom prst="curvedConnector3">
            <a:avLst>
              <a:gd name="adj1" fmla="val -91454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4" name="Google Shape;324;p40"/>
          <p:cNvCxnSpPr>
            <a:stCxn id="319" idx="2"/>
            <a:endCxn id="320" idx="2"/>
          </p:cNvCxnSpPr>
          <p:nvPr/>
        </p:nvCxnSpPr>
        <p:spPr>
          <a:xfrm rot="-5400000">
            <a:off x="6962957" y="1118775"/>
            <a:ext cx="774000" cy="1845000"/>
          </a:xfrm>
          <a:prstGeom prst="curvedConnector3">
            <a:avLst>
              <a:gd name="adj1" fmla="val -89231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5" name="Google Shape;325;p40"/>
          <p:cNvSpPr/>
          <p:nvPr/>
        </p:nvSpPr>
        <p:spPr>
          <a:xfrm>
            <a:off x="1998325" y="948975"/>
            <a:ext cx="3491700" cy="1479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6000" tIns="126000" rIns="126000" bIns="126000" anchor="ctr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700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Co-design principles</a:t>
            </a:r>
            <a:endParaRPr sz="1700" dirty="0">
              <a:solidFill>
                <a:schemeClr val="lt2"/>
              </a:solidFill>
              <a:latin typeface="Aptos" panose="020B0004020202020204" pitchFamily="34" charset="0"/>
              <a:ea typeface="Noto Sans"/>
              <a:cs typeface="Noto Sans"/>
              <a:sym typeface="Noto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700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Add lay members to boards</a:t>
            </a:r>
            <a:endParaRPr sz="1700" dirty="0">
              <a:solidFill>
                <a:schemeClr val="lt2"/>
              </a:solidFill>
              <a:latin typeface="Aptos" panose="020B0004020202020204" pitchFamily="34" charset="0"/>
              <a:ea typeface="Noto Sans"/>
              <a:cs typeface="Noto Sans"/>
              <a:sym typeface="Noto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700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Institutionalise public panel</a:t>
            </a:r>
            <a:endParaRPr sz="1700" dirty="0">
              <a:solidFill>
                <a:schemeClr val="lt2"/>
              </a:solidFill>
              <a:latin typeface="Aptos" panose="020B0004020202020204" pitchFamily="34" charset="0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320324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1"/>
          <p:cNvSpPr txBox="1">
            <a:spLocks noGrp="1"/>
          </p:cNvSpPr>
          <p:nvPr>
            <p:ph type="sldNum" idx="12"/>
          </p:nvPr>
        </p:nvSpPr>
        <p:spPr>
          <a:xfrm>
            <a:off x="8462783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ptos" panose="020B0004020202020204" pitchFamily="34" charset="0"/>
              </a:rPr>
              <a:t>29</a:t>
            </a:fld>
            <a:endParaRPr dirty="0">
              <a:latin typeface="Aptos" panose="020B0004020202020204" pitchFamily="34" charset="0"/>
            </a:endParaRPr>
          </a:p>
        </p:txBody>
      </p:sp>
      <p:sp>
        <p:nvSpPr>
          <p:cNvPr id="332" name="Google Shape;332;p41"/>
          <p:cNvSpPr txBox="1"/>
          <p:nvPr/>
        </p:nvSpPr>
        <p:spPr>
          <a:xfrm>
            <a:off x="152400" y="4134300"/>
            <a:ext cx="8839200" cy="61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Camden Council (2023), </a:t>
            </a:r>
            <a:r>
              <a:rPr lang="en-GB" b="1" dirty="0"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Developing the Data Charter</a:t>
            </a:r>
            <a:r>
              <a:rPr lang="en-GB" dirty="0"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. </a:t>
            </a:r>
            <a:endParaRPr dirty="0">
              <a:latin typeface="Aptos" panose="020B0004020202020204" pitchFamily="34" charset="0"/>
              <a:ea typeface="Noto Sans"/>
              <a:cs typeface="Noto Sans"/>
              <a:sym typeface="No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Available at: https://www.camden.gov.uk/developing-the-data-charter</a:t>
            </a:r>
            <a:endParaRPr dirty="0">
              <a:latin typeface="Aptos" panose="020B0004020202020204" pitchFamily="34" charset="0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311700" y="2090638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Aptos ExtraBold" panose="020B0004020202020204" pitchFamily="34" charset="0"/>
              </a:rPr>
              <a:t>Consent</a:t>
            </a:r>
            <a:endParaRPr sz="4000" dirty="0">
              <a:latin typeface="Aptos ExtraBold" panose="020B0004020202020204" pitchFamily="34" charset="0"/>
            </a:endParaRPr>
          </a:p>
        </p:txBody>
      </p:sp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611750" y="506725"/>
            <a:ext cx="2870400" cy="15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Aptos ExtraBold" panose="020B0004020202020204" pitchFamily="34" charset="0"/>
              </a:rPr>
              <a:t>Knowledge and awareness </a:t>
            </a:r>
            <a:r>
              <a:rPr lang="en-GB" sz="2400" b="0" dirty="0">
                <a:latin typeface="Aptos Display" panose="020B0004020202020204" pitchFamily="34" charset="0"/>
              </a:rPr>
              <a:t>of our complex data ecosystem</a:t>
            </a:r>
            <a:endParaRPr sz="2400" b="0" dirty="0">
              <a:latin typeface="Aptos Display" panose="020B0004020202020204" pitchFamily="34" charset="0"/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5624625" y="506725"/>
            <a:ext cx="2870400" cy="15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Aptos ExtraBold" panose="020B0004020202020204" pitchFamily="34" charset="0"/>
              </a:rPr>
              <a:t>Availability of alternatives</a:t>
            </a:r>
            <a:r>
              <a:rPr lang="en-GB" sz="2400" b="0" dirty="0">
                <a:latin typeface="Aptos ExtraBold" panose="020B0004020202020204" pitchFamily="34" charset="0"/>
              </a:rPr>
              <a:t> </a:t>
            </a:r>
            <a:r>
              <a:rPr lang="en-GB" sz="2400" b="0" dirty="0">
                <a:latin typeface="Aptos Display" panose="020B0004020202020204" pitchFamily="34" charset="0"/>
              </a:rPr>
              <a:t>and </a:t>
            </a:r>
            <a:br>
              <a:rPr lang="en-GB" sz="2400" b="0" dirty="0">
                <a:latin typeface="Aptos Display" panose="020B0004020202020204" pitchFamily="34" charset="0"/>
              </a:rPr>
            </a:br>
            <a:r>
              <a:rPr lang="en-GB" sz="2400" b="0" dirty="0">
                <a:latin typeface="Aptos Display" panose="020B0004020202020204" pitchFamily="34" charset="0"/>
              </a:rPr>
              <a:t>the consequences </a:t>
            </a:r>
            <a:br>
              <a:rPr lang="en-GB" sz="2400" b="0" dirty="0">
                <a:latin typeface="Aptos Display" panose="020B0004020202020204" pitchFamily="34" charset="0"/>
              </a:rPr>
            </a:br>
            <a:r>
              <a:rPr lang="en-GB" sz="2400" b="0" dirty="0">
                <a:latin typeface="Aptos Display" panose="020B0004020202020204" pitchFamily="34" charset="0"/>
              </a:rPr>
              <a:t>of opting out</a:t>
            </a:r>
            <a:endParaRPr sz="2400" b="0" dirty="0">
              <a:latin typeface="Aptos Display" panose="020B0004020202020204" pitchFamily="34" charset="0"/>
            </a:endParaRPr>
          </a:p>
        </p:txBody>
      </p:sp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611750" y="2992650"/>
            <a:ext cx="2870400" cy="15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Aptos ExtraBold" panose="020B0004020202020204" pitchFamily="34" charset="0"/>
              </a:rPr>
              <a:t>Courage</a:t>
            </a:r>
            <a:r>
              <a:rPr lang="en-GB" sz="2400" b="0" dirty="0">
                <a:latin typeface="Aptos ExtraBold" panose="020B0004020202020204" pitchFamily="34" charset="0"/>
              </a:rPr>
              <a:t> </a:t>
            </a:r>
            <a:r>
              <a:rPr lang="en-GB" sz="2400" b="0" dirty="0">
                <a:latin typeface="Aptos Display" panose="020B0004020202020204" pitchFamily="34" charset="0"/>
              </a:rPr>
              <a:t>to go against social norms and pressures</a:t>
            </a:r>
            <a:endParaRPr sz="2400" b="0" dirty="0">
              <a:latin typeface="Aptos Display" panose="020B0004020202020204" pitchFamily="34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5746544" y="2992650"/>
            <a:ext cx="3207675" cy="15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Aptos ExtraBold" panose="020B0004020202020204" pitchFamily="34" charset="0"/>
              </a:rPr>
              <a:t>Obscurity and </a:t>
            </a:r>
            <a:br>
              <a:rPr lang="en-GB" sz="2400" dirty="0">
                <a:latin typeface="Aptos ExtraBold" panose="020B0004020202020204" pitchFamily="34" charset="0"/>
              </a:rPr>
            </a:br>
            <a:r>
              <a:rPr lang="en-GB" sz="2400" dirty="0">
                <a:latin typeface="Aptos ExtraBold" panose="020B0004020202020204" pitchFamily="34" charset="0"/>
              </a:rPr>
              <a:t>coercion</a:t>
            </a:r>
            <a:r>
              <a:rPr lang="en-GB" sz="2400" b="0" dirty="0">
                <a:latin typeface="Aptos ExtraBold" panose="020B0004020202020204" pitchFamily="34" charset="0"/>
              </a:rPr>
              <a:t> </a:t>
            </a:r>
            <a:r>
              <a:rPr lang="en-GB" sz="2400" b="0" dirty="0">
                <a:latin typeface="Aptos Display" panose="020B0004020202020204" pitchFamily="34" charset="0"/>
              </a:rPr>
              <a:t>that </a:t>
            </a:r>
            <a:br>
              <a:rPr lang="en-GB" sz="2400" b="0" dirty="0">
                <a:latin typeface="Aptos Display" panose="020B0004020202020204" pitchFamily="34" charset="0"/>
              </a:rPr>
            </a:br>
            <a:r>
              <a:rPr lang="en-GB" sz="2400" b="0" dirty="0">
                <a:latin typeface="Aptos Display" panose="020B0004020202020204" pitchFamily="34" charset="0"/>
              </a:rPr>
              <a:t>constrains our choices</a:t>
            </a:r>
            <a:endParaRPr sz="2400" b="0" dirty="0">
              <a:latin typeface="Aptos Display" panose="020B0004020202020204" pitchFamily="34" charset="0"/>
            </a:endParaRPr>
          </a:p>
        </p:txBody>
      </p:sp>
      <p:sp>
        <p:nvSpPr>
          <p:cNvPr id="103" name="Google Shape;103;p15"/>
          <p:cNvSpPr/>
          <p:nvPr/>
        </p:nvSpPr>
        <p:spPr>
          <a:xfrm rot="5400000">
            <a:off x="3414500" y="1310575"/>
            <a:ext cx="787500" cy="6522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04" name="Google Shape;104;p15"/>
          <p:cNvSpPr/>
          <p:nvPr/>
        </p:nvSpPr>
        <p:spPr>
          <a:xfrm rot="-5400000" flipH="1">
            <a:off x="4904775" y="1310575"/>
            <a:ext cx="787500" cy="6522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05" name="Google Shape;105;p15"/>
          <p:cNvSpPr/>
          <p:nvPr/>
        </p:nvSpPr>
        <p:spPr>
          <a:xfrm rot="5400000" flipH="1">
            <a:off x="3414500" y="3060300"/>
            <a:ext cx="787500" cy="6522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06" name="Google Shape;106;p15"/>
          <p:cNvSpPr/>
          <p:nvPr/>
        </p:nvSpPr>
        <p:spPr>
          <a:xfrm rot="-5400000">
            <a:off x="4904775" y="3060300"/>
            <a:ext cx="787500" cy="6522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320336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2"/>
          <p:cNvSpPr txBox="1">
            <a:spLocks noGrp="1"/>
          </p:cNvSpPr>
          <p:nvPr>
            <p:ph type="sldNum" idx="12"/>
          </p:nvPr>
        </p:nvSpPr>
        <p:spPr>
          <a:xfrm>
            <a:off x="8462783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ptos" panose="020B0004020202020204" pitchFamily="34" charset="0"/>
              </a:rPr>
              <a:t>30</a:t>
            </a:fld>
            <a:endParaRPr dirty="0">
              <a:latin typeface="Aptos" panose="020B0004020202020204" pitchFamily="34" charset="0"/>
            </a:endParaRPr>
          </a:p>
        </p:txBody>
      </p:sp>
      <p:sp>
        <p:nvSpPr>
          <p:cNvPr id="339" name="Google Shape;339;p42"/>
          <p:cNvSpPr txBox="1"/>
          <p:nvPr/>
        </p:nvSpPr>
        <p:spPr>
          <a:xfrm>
            <a:off x="152400" y="4349700"/>
            <a:ext cx="8839200" cy="4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Noto Sans"/>
                <a:sym typeface="Noto Sans"/>
              </a:rPr>
              <a:t>OpenSAFELY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Noto Sans"/>
                <a:sym typeface="Noto Sans"/>
              </a:rPr>
              <a:t>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Noto Sans"/>
                <a:sym typeface="Noto Sans"/>
              </a:rPr>
              <a:t>Digital Critical Friends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Noto Sans"/>
                <a:sym typeface="Noto Sans"/>
              </a:rPr>
              <a:t>. https://www.opensafely.org/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3"/>
          <p:cNvSpPr txBox="1">
            <a:spLocks noGrp="1"/>
          </p:cNvSpPr>
          <p:nvPr>
            <p:ph type="sldNum" idx="12"/>
          </p:nvPr>
        </p:nvSpPr>
        <p:spPr>
          <a:xfrm>
            <a:off x="8462783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ptos" panose="020B0004020202020204" pitchFamily="34" charset="0"/>
              </a:rPr>
              <a:t>31</a:t>
            </a:fld>
            <a:endParaRPr dirty="0">
              <a:latin typeface="Aptos" panose="020B0004020202020204" pitchFamily="34" charset="0"/>
            </a:endParaRPr>
          </a:p>
        </p:txBody>
      </p:sp>
      <p:sp>
        <p:nvSpPr>
          <p:cNvPr id="345" name="Google Shape;345;p43"/>
          <p:cNvSpPr/>
          <p:nvPr/>
        </p:nvSpPr>
        <p:spPr>
          <a:xfrm>
            <a:off x="153225" y="3270599"/>
            <a:ext cx="1477800" cy="1479300"/>
          </a:xfrm>
          <a:prstGeom prst="rect">
            <a:avLst/>
          </a:prstGeom>
          <a:solidFill>
            <a:srgbClr val="8132F1">
              <a:alpha val="20000"/>
            </a:srgbClr>
          </a:solidFill>
          <a:ln>
            <a:noFill/>
          </a:ln>
        </p:spPr>
        <p:txBody>
          <a:bodyPr spcFirstLastPara="1" wrap="square" lIns="126000" tIns="126000" rIns="126000" bIns="12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Are you ready to </a:t>
            </a:r>
            <a:r>
              <a:rPr lang="en-GB" b="1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listen to the public?</a:t>
            </a:r>
            <a:endParaRPr b="1" dirty="0">
              <a:solidFill>
                <a:schemeClr val="lt2"/>
              </a:solidFill>
              <a:latin typeface="Aptos" panose="020B0004020202020204" pitchFamily="34" charset="0"/>
              <a:ea typeface="Noto Sans"/>
              <a:cs typeface="Noto Sans"/>
              <a:sym typeface="Noto Sans"/>
            </a:endParaRPr>
          </a:p>
        </p:txBody>
      </p:sp>
      <p:sp>
        <p:nvSpPr>
          <p:cNvPr id="346" name="Google Shape;346;p43"/>
          <p:cNvSpPr/>
          <p:nvPr/>
        </p:nvSpPr>
        <p:spPr>
          <a:xfrm>
            <a:off x="1998336" y="2496725"/>
            <a:ext cx="1477800" cy="1479300"/>
          </a:xfrm>
          <a:prstGeom prst="rect">
            <a:avLst/>
          </a:prstGeom>
          <a:solidFill>
            <a:srgbClr val="8132F1">
              <a:alpha val="20000"/>
            </a:srgbClr>
          </a:solidFill>
          <a:ln>
            <a:noFill/>
          </a:ln>
        </p:spPr>
        <p:txBody>
          <a:bodyPr spcFirstLastPara="1" wrap="square" lIns="126000" tIns="126000" rIns="126000" bIns="12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Are you ready to </a:t>
            </a:r>
            <a:r>
              <a:rPr lang="en-GB" b="1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support the public to express their views?</a:t>
            </a:r>
            <a:endParaRPr b="1" dirty="0">
              <a:solidFill>
                <a:schemeClr val="lt2"/>
              </a:solidFill>
              <a:latin typeface="Aptos" panose="020B0004020202020204" pitchFamily="34" charset="0"/>
              <a:ea typeface="Noto Sans"/>
              <a:cs typeface="Noto Sans"/>
              <a:sym typeface="Noto Sans"/>
            </a:endParaRPr>
          </a:p>
        </p:txBody>
      </p:sp>
      <p:sp>
        <p:nvSpPr>
          <p:cNvPr id="347" name="Google Shape;347;p43"/>
          <p:cNvSpPr/>
          <p:nvPr/>
        </p:nvSpPr>
        <p:spPr>
          <a:xfrm>
            <a:off x="3843447" y="1722850"/>
            <a:ext cx="1477800" cy="1479300"/>
          </a:xfrm>
          <a:prstGeom prst="rect">
            <a:avLst/>
          </a:prstGeom>
          <a:solidFill>
            <a:srgbClr val="8132F1">
              <a:alpha val="20000"/>
            </a:srgbClr>
          </a:solidFill>
          <a:ln>
            <a:noFill/>
          </a:ln>
        </p:spPr>
        <p:txBody>
          <a:bodyPr spcFirstLastPara="1" wrap="square" lIns="126000" tIns="126000" rIns="126000" bIns="12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Are you ready to </a:t>
            </a:r>
            <a:r>
              <a:rPr lang="en-GB" b="1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take the public’s views into account?</a:t>
            </a:r>
            <a:endParaRPr b="1" dirty="0">
              <a:solidFill>
                <a:schemeClr val="lt2"/>
              </a:solidFill>
              <a:latin typeface="Aptos" panose="020B0004020202020204" pitchFamily="34" charset="0"/>
              <a:ea typeface="Noto Sans"/>
              <a:cs typeface="Noto Sans"/>
              <a:sym typeface="Noto Sans"/>
            </a:endParaRPr>
          </a:p>
        </p:txBody>
      </p:sp>
      <p:sp>
        <p:nvSpPr>
          <p:cNvPr id="348" name="Google Shape;348;p43"/>
          <p:cNvSpPr/>
          <p:nvPr/>
        </p:nvSpPr>
        <p:spPr>
          <a:xfrm>
            <a:off x="5688557" y="948975"/>
            <a:ext cx="1477800" cy="1479300"/>
          </a:xfrm>
          <a:prstGeom prst="rect">
            <a:avLst/>
          </a:prstGeom>
          <a:solidFill>
            <a:srgbClr val="8132F1">
              <a:alpha val="20000"/>
            </a:srgbClr>
          </a:solidFill>
          <a:ln>
            <a:noFill/>
          </a:ln>
        </p:spPr>
        <p:txBody>
          <a:bodyPr spcFirstLastPara="1" wrap="square" lIns="126000" tIns="126000" rIns="126000" bIns="12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2"/>
                </a:solidFill>
                <a:latin typeface="Aptos" panose="020B0004020202020204" pitchFamily="34" charset="0"/>
                <a:ea typeface="Verdana" panose="020B0604030504040204" pitchFamily="34" charset="0"/>
                <a:cs typeface="Noto Sans"/>
                <a:sym typeface="Noto Sans"/>
              </a:rPr>
              <a:t>Are you ready to </a:t>
            </a:r>
            <a:r>
              <a:rPr lang="en-GB" b="1" dirty="0">
                <a:solidFill>
                  <a:schemeClr val="lt2"/>
                </a:solidFill>
                <a:latin typeface="Aptos" panose="020B0004020202020204" pitchFamily="34" charset="0"/>
                <a:ea typeface="Verdana" panose="020B0604030504040204" pitchFamily="34" charset="0"/>
                <a:cs typeface="Noto Sans"/>
                <a:sym typeface="Noto Sans"/>
              </a:rPr>
              <a:t>let the public join in your decision making processes?</a:t>
            </a:r>
            <a:endParaRPr b="1" dirty="0">
              <a:solidFill>
                <a:schemeClr val="lt2"/>
              </a:solidFill>
              <a:latin typeface="Aptos" panose="020B0004020202020204" pitchFamily="34" charset="0"/>
              <a:ea typeface="Verdana" panose="020B0604030504040204" pitchFamily="34" charset="0"/>
              <a:cs typeface="Noto Sans"/>
              <a:sym typeface="Noto Sans"/>
            </a:endParaRPr>
          </a:p>
        </p:txBody>
      </p:sp>
      <p:sp>
        <p:nvSpPr>
          <p:cNvPr id="349" name="Google Shape;349;p43"/>
          <p:cNvSpPr/>
          <p:nvPr/>
        </p:nvSpPr>
        <p:spPr>
          <a:xfrm>
            <a:off x="7533668" y="175100"/>
            <a:ext cx="1477800" cy="147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6000" tIns="126000" rIns="126000" bIns="12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Are you ready to </a:t>
            </a:r>
            <a:r>
              <a:rPr lang="en-GB" b="1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share some of your power with the public?</a:t>
            </a:r>
            <a:endParaRPr b="1" dirty="0">
              <a:solidFill>
                <a:schemeClr val="lt2"/>
              </a:solidFill>
              <a:latin typeface="Aptos" panose="020B0004020202020204" pitchFamily="34" charset="0"/>
              <a:ea typeface="Noto Sans"/>
              <a:cs typeface="Noto Sans"/>
              <a:sym typeface="Noto Sans"/>
            </a:endParaRPr>
          </a:p>
        </p:txBody>
      </p:sp>
      <p:cxnSp>
        <p:nvCxnSpPr>
          <p:cNvPr id="350" name="Google Shape;350;p43"/>
          <p:cNvCxnSpPr>
            <a:stCxn id="345" idx="0"/>
            <a:endCxn id="346" idx="0"/>
          </p:cNvCxnSpPr>
          <p:nvPr/>
        </p:nvCxnSpPr>
        <p:spPr>
          <a:xfrm rot="-5400000">
            <a:off x="1427625" y="1961099"/>
            <a:ext cx="774000" cy="1845000"/>
          </a:xfrm>
          <a:prstGeom prst="curvedConnector3">
            <a:avLst>
              <a:gd name="adj1" fmla="val 182193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1" name="Google Shape;351;p43"/>
          <p:cNvCxnSpPr>
            <a:stCxn id="347" idx="0"/>
            <a:endCxn id="348" idx="0"/>
          </p:cNvCxnSpPr>
          <p:nvPr/>
        </p:nvCxnSpPr>
        <p:spPr>
          <a:xfrm rot="-5400000">
            <a:off x="5117847" y="413350"/>
            <a:ext cx="774000" cy="1845000"/>
          </a:xfrm>
          <a:prstGeom prst="curvedConnector3">
            <a:avLst>
              <a:gd name="adj1" fmla="val 185830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2" name="Google Shape;352;p43"/>
          <p:cNvCxnSpPr>
            <a:stCxn id="346" idx="2"/>
            <a:endCxn id="347" idx="2"/>
          </p:cNvCxnSpPr>
          <p:nvPr/>
        </p:nvCxnSpPr>
        <p:spPr>
          <a:xfrm rot="-5400000">
            <a:off x="3272736" y="2666525"/>
            <a:ext cx="774000" cy="1845000"/>
          </a:xfrm>
          <a:prstGeom prst="curvedConnector3">
            <a:avLst>
              <a:gd name="adj1" fmla="val -91454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3" name="Google Shape;353;p43"/>
          <p:cNvCxnSpPr>
            <a:stCxn id="348" idx="2"/>
            <a:endCxn id="349" idx="2"/>
          </p:cNvCxnSpPr>
          <p:nvPr/>
        </p:nvCxnSpPr>
        <p:spPr>
          <a:xfrm rot="-5400000">
            <a:off x="6962957" y="1118775"/>
            <a:ext cx="774000" cy="1845000"/>
          </a:xfrm>
          <a:prstGeom prst="curvedConnector3">
            <a:avLst>
              <a:gd name="adj1" fmla="val -89231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4" name="Google Shape;354;p43"/>
          <p:cNvSpPr/>
          <p:nvPr/>
        </p:nvSpPr>
        <p:spPr>
          <a:xfrm>
            <a:off x="3843450" y="175100"/>
            <a:ext cx="3491700" cy="1479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6000" tIns="126000" rIns="126000" bIns="126000" anchor="ctr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700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Empower public deliberation</a:t>
            </a:r>
            <a:endParaRPr sz="1700" dirty="0">
              <a:solidFill>
                <a:schemeClr val="lt2"/>
              </a:solidFill>
              <a:latin typeface="Aptos" panose="020B0004020202020204" pitchFamily="34" charset="0"/>
              <a:ea typeface="Noto Sans"/>
              <a:cs typeface="Noto Sans"/>
              <a:sym typeface="Noto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700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Public panel </a:t>
            </a:r>
            <a:r>
              <a:rPr lang="en-GB" sz="1700" dirty="0" err="1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vetos</a:t>
            </a:r>
            <a:endParaRPr sz="1700" dirty="0">
              <a:solidFill>
                <a:schemeClr val="lt2"/>
              </a:solidFill>
              <a:latin typeface="Aptos" panose="020B0004020202020204" pitchFamily="34" charset="0"/>
              <a:ea typeface="Noto Sans"/>
              <a:cs typeface="Noto Sans"/>
              <a:sym typeface="Noto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700" dirty="0">
                <a:solidFill>
                  <a:schemeClr val="lt2"/>
                </a:solidFill>
                <a:latin typeface="Aptos" panose="020B0004020202020204" pitchFamily="34" charset="0"/>
                <a:ea typeface="Noto Sans"/>
                <a:cs typeface="Noto Sans"/>
                <a:sym typeface="Noto Sans"/>
              </a:rPr>
              <a:t>Independent data stewards</a:t>
            </a:r>
            <a:endParaRPr sz="1700" dirty="0">
              <a:solidFill>
                <a:schemeClr val="lt2"/>
              </a:solidFill>
              <a:latin typeface="Aptos" panose="020B0004020202020204" pitchFamily="34" charset="0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4"/>
          <p:cNvSpPr txBox="1">
            <a:spLocks noGrp="1"/>
          </p:cNvSpPr>
          <p:nvPr>
            <p:ph type="sldNum" idx="12"/>
          </p:nvPr>
        </p:nvSpPr>
        <p:spPr>
          <a:xfrm>
            <a:off x="8462783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ptos" panose="020B0004020202020204" pitchFamily="34" charset="0"/>
              </a:rPr>
              <a:t>32</a:t>
            </a:fld>
            <a:endParaRPr dirty="0">
              <a:latin typeface="Aptos" panose="020B0004020202020204" pitchFamily="34" charset="0"/>
            </a:endParaRPr>
          </a:p>
        </p:txBody>
      </p:sp>
      <p:sp>
        <p:nvSpPr>
          <p:cNvPr id="360" name="Google Shape;360;p44"/>
          <p:cNvSpPr/>
          <p:nvPr/>
        </p:nvSpPr>
        <p:spPr>
          <a:xfrm>
            <a:off x="168100" y="134475"/>
            <a:ext cx="8839200" cy="46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361" name="Google Shape;361;p44"/>
          <p:cNvSpPr txBox="1"/>
          <p:nvPr/>
        </p:nvSpPr>
        <p:spPr>
          <a:xfrm>
            <a:off x="168100" y="3918675"/>
            <a:ext cx="8839200" cy="831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Noto Sans"/>
                <a:sym typeface="Noto Sans"/>
              </a:rPr>
              <a:t>Open Data Manchester, </a:t>
            </a:r>
            <a:r>
              <a:rPr lang="en-GB" b="1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Noto Sans"/>
                <a:sym typeface="Noto Sans"/>
              </a:rPr>
              <a:t>Developing a Data Cooperative Model for Small Energy Companies</a:t>
            </a:r>
            <a:r>
              <a:rPr lang="en-GB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Noto Sans"/>
                <a:sym typeface="Noto Sans"/>
              </a:rPr>
              <a:t>. https://github.com/OpenDataManchester/data-cooperatives/blob/main/Data%20Cooperatives%20Report%20FV3G.pdf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Noto Sans"/>
              <a:sym typeface="Noto Sans"/>
            </a:endParaRPr>
          </a:p>
        </p:txBody>
      </p:sp>
      <p:pic>
        <p:nvPicPr>
          <p:cNvPr id="362" name="Google Shape;36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9928" y="134475"/>
            <a:ext cx="2675546" cy="3784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5"/>
          <p:cNvSpPr txBox="1">
            <a:spLocks noGrp="1"/>
          </p:cNvSpPr>
          <p:nvPr>
            <p:ph type="body" idx="1"/>
          </p:nvPr>
        </p:nvSpPr>
        <p:spPr>
          <a:xfrm>
            <a:off x="618775" y="647775"/>
            <a:ext cx="7332300" cy="3471000"/>
          </a:xfrm>
          <a:prstGeom prst="rect">
            <a:avLst/>
          </a:prstGeom>
        </p:spPr>
        <p:txBody>
          <a:bodyPr spcFirstLastPara="1" wrap="square" lIns="90000" tIns="91425" rIns="91425" bIns="91425" anchor="ctr" anchorCtr="0">
            <a:norm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■"/>
            </a:pPr>
            <a:r>
              <a:rPr lang="en-GB" sz="3600" dirty="0">
                <a:latin typeface="Aptos ExtraBold" panose="020B0004020202020204" pitchFamily="34" charset="0"/>
              </a:rPr>
              <a:t>Time / cost</a:t>
            </a:r>
            <a:endParaRPr sz="3600" dirty="0">
              <a:latin typeface="Aptos ExtraBold" panose="020B0004020202020204" pitchFamily="34" charset="0"/>
            </a:endParaRPr>
          </a:p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■"/>
            </a:pPr>
            <a:r>
              <a:rPr lang="en-GB" sz="3600" dirty="0">
                <a:latin typeface="Aptos ExtraBold" panose="020B0004020202020204" pitchFamily="34" charset="0"/>
              </a:rPr>
              <a:t>Representation / legitimacy</a:t>
            </a:r>
            <a:endParaRPr sz="3600" dirty="0">
              <a:latin typeface="Aptos ExtraBold" panose="020B0004020202020204" pitchFamily="34" charset="0"/>
            </a:endParaRPr>
          </a:p>
          <a:p>
            <a:pPr marL="457200" lvl="0" indent="-419100" algn="l" rtl="0">
              <a:spcBef>
                <a:spcPts val="1000"/>
              </a:spcBef>
              <a:spcAft>
                <a:spcPts val="1000"/>
              </a:spcAft>
              <a:buSzPts val="3000"/>
              <a:buChar char="■"/>
            </a:pPr>
            <a:r>
              <a:rPr lang="en-GB" sz="3600" dirty="0">
                <a:latin typeface="Aptos ExtraBold" panose="020B0004020202020204" pitchFamily="34" charset="0"/>
              </a:rPr>
              <a:t>Uncomfortable truths</a:t>
            </a:r>
            <a:endParaRPr sz="3600" dirty="0">
              <a:latin typeface="Aptos ExtraBold" panose="020B0004020202020204" pitchFamily="34" charset="0"/>
            </a:endParaRPr>
          </a:p>
        </p:txBody>
      </p:sp>
      <p:sp>
        <p:nvSpPr>
          <p:cNvPr id="368" name="Google Shape;368;p45"/>
          <p:cNvSpPr txBox="1">
            <a:spLocks noGrp="1"/>
          </p:cNvSpPr>
          <p:nvPr>
            <p:ph type="sldNum" idx="12"/>
          </p:nvPr>
        </p:nvSpPr>
        <p:spPr>
          <a:xfrm>
            <a:off x="8462783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ptos" panose="020B0004020202020204" pitchFamily="34" charset="0"/>
              </a:rPr>
              <a:t>33</a:t>
            </a:fld>
            <a:endParaRPr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6"/>
          <p:cNvSpPr txBox="1">
            <a:spLocks noGrp="1"/>
          </p:cNvSpPr>
          <p:nvPr>
            <p:ph type="title"/>
          </p:nvPr>
        </p:nvSpPr>
        <p:spPr>
          <a:xfrm>
            <a:off x="311700" y="2090638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Aptos ExtraBold" panose="020B0004020202020204" pitchFamily="34" charset="0"/>
              </a:rPr>
              <a:t>In summary…</a:t>
            </a:r>
            <a:endParaRPr sz="4000" dirty="0">
              <a:latin typeface="Aptos ExtraBold" panose="020B00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7532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Aptos ExtraBold" panose="020B0004020202020204" pitchFamily="34" charset="0"/>
              </a:rPr>
              <a:t>Consent doesn’t fix</a:t>
            </a:r>
            <a:br>
              <a:rPr lang="en-GB" sz="4000" dirty="0">
                <a:latin typeface="Aptos ExtraBold" panose="020B0004020202020204" pitchFamily="34" charset="0"/>
              </a:rPr>
            </a:br>
            <a:r>
              <a:rPr lang="en-GB" sz="4000" dirty="0">
                <a:latin typeface="Aptos ExtraBold" panose="020B0004020202020204" pitchFamily="34" charset="0"/>
              </a:rPr>
              <a:t>power dynamics</a:t>
            </a:r>
            <a:endParaRPr sz="4000" dirty="0">
              <a:latin typeface="Aptos ExtraBold" panose="020B0004020202020204" pitchFamily="34" charset="0"/>
            </a:endParaRPr>
          </a:p>
        </p:txBody>
      </p:sp>
      <p:sp>
        <p:nvSpPr>
          <p:cNvPr id="379" name="Google Shape;379;p47"/>
          <p:cNvSpPr txBox="1">
            <a:spLocks noGrp="1"/>
          </p:cNvSpPr>
          <p:nvPr>
            <p:ph type="sldNum" idx="12"/>
          </p:nvPr>
        </p:nvSpPr>
        <p:spPr>
          <a:xfrm>
            <a:off x="8462783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ptos" panose="020B0004020202020204" pitchFamily="34" charset="0"/>
              </a:rPr>
              <a:t>35</a:t>
            </a:fld>
            <a:endParaRPr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7532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Aptos ExtraBold" panose="020B0004020202020204" pitchFamily="34" charset="0"/>
              </a:rPr>
              <a:t>You can facilitate</a:t>
            </a:r>
            <a:br>
              <a:rPr lang="en-GB" sz="4000" dirty="0">
                <a:latin typeface="Aptos ExtraBold" panose="020B0004020202020204" pitchFamily="34" charset="0"/>
              </a:rPr>
            </a:br>
            <a:r>
              <a:rPr lang="en-GB" sz="4000" dirty="0">
                <a:latin typeface="Aptos ExtraBold" panose="020B0004020202020204" pitchFamily="34" charset="0"/>
              </a:rPr>
              <a:t>collective decisions</a:t>
            </a:r>
            <a:endParaRPr sz="4000" dirty="0">
              <a:latin typeface="Aptos ExtraBold" panose="020B0004020202020204" pitchFamily="34" charset="0"/>
            </a:endParaRPr>
          </a:p>
        </p:txBody>
      </p:sp>
      <p:sp>
        <p:nvSpPr>
          <p:cNvPr id="385" name="Google Shape;385;p48"/>
          <p:cNvSpPr txBox="1">
            <a:spLocks noGrp="1"/>
          </p:cNvSpPr>
          <p:nvPr>
            <p:ph type="sldNum" idx="12"/>
          </p:nvPr>
        </p:nvSpPr>
        <p:spPr>
          <a:xfrm>
            <a:off x="8462783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ptos" panose="020B0004020202020204" pitchFamily="34" charset="0"/>
              </a:rPr>
              <a:t>36</a:t>
            </a:fld>
            <a:endParaRPr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7532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Aptos ExtraBold" panose="020B0004020202020204" pitchFamily="34" charset="0"/>
              </a:rPr>
              <a:t>Don’t let the best</a:t>
            </a:r>
            <a:br>
              <a:rPr lang="en-GB" sz="4000" dirty="0">
                <a:latin typeface="Aptos ExtraBold" panose="020B0004020202020204" pitchFamily="34" charset="0"/>
              </a:rPr>
            </a:br>
            <a:r>
              <a:rPr lang="en-GB" sz="4000" dirty="0">
                <a:latin typeface="Aptos ExtraBold" panose="020B0004020202020204" pitchFamily="34" charset="0"/>
              </a:rPr>
              <a:t>be the enemy of the good</a:t>
            </a:r>
            <a:endParaRPr sz="4000" dirty="0">
              <a:latin typeface="Aptos ExtraBold" panose="020B0004020202020204" pitchFamily="34" charset="0"/>
            </a:endParaRPr>
          </a:p>
        </p:txBody>
      </p:sp>
      <p:sp>
        <p:nvSpPr>
          <p:cNvPr id="391" name="Google Shape;391;p49"/>
          <p:cNvSpPr txBox="1">
            <a:spLocks noGrp="1"/>
          </p:cNvSpPr>
          <p:nvPr>
            <p:ph type="sldNum" idx="12"/>
          </p:nvPr>
        </p:nvSpPr>
        <p:spPr>
          <a:xfrm>
            <a:off x="8462783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ptos" panose="020B0004020202020204" pitchFamily="34" charset="0"/>
              </a:rPr>
              <a:t>37</a:t>
            </a:fld>
            <a:endParaRPr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0"/>
          <p:cNvSpPr txBox="1">
            <a:spLocks noGrp="1"/>
          </p:cNvSpPr>
          <p:nvPr>
            <p:ph type="ctrTitle"/>
          </p:nvPr>
        </p:nvSpPr>
        <p:spPr>
          <a:xfrm>
            <a:off x="244025" y="3048000"/>
            <a:ext cx="85206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ptos ExtraBold" panose="020B0004020202020204" pitchFamily="34" charset="0"/>
              </a:rPr>
              <a:t>Thank you</a:t>
            </a:r>
            <a:endParaRPr dirty="0">
              <a:latin typeface="Aptos ExtraBold" panose="020B0004020202020204" pitchFamily="34" charset="0"/>
            </a:endParaRPr>
          </a:p>
        </p:txBody>
      </p:sp>
      <p:sp>
        <p:nvSpPr>
          <p:cNvPr id="397" name="Google Shape;397;p50"/>
          <p:cNvSpPr txBox="1">
            <a:spLocks noGrp="1"/>
          </p:cNvSpPr>
          <p:nvPr>
            <p:ph type="subTitle" idx="1"/>
          </p:nvPr>
        </p:nvSpPr>
        <p:spPr>
          <a:xfrm>
            <a:off x="311700" y="4070400"/>
            <a:ext cx="8520600" cy="5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dirty="0">
                <a:latin typeface="Aptos ExtraBold" panose="020B0004020202020204" pitchFamily="34" charset="0"/>
                <a:ea typeface="Verdana" panose="020B0604030504040204" pitchFamily="34" charset="0"/>
              </a:rPr>
              <a:t>@JeniT ▪ jeni@connectedbydata.org</a:t>
            </a:r>
            <a:endParaRPr dirty="0">
              <a:latin typeface="Aptos ExtraBold" panose="020B000402020202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7532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Aptos ExtraBold" panose="020B0004020202020204" pitchFamily="34" charset="0"/>
              </a:rPr>
              <a:t>70s scientific research</a:t>
            </a:r>
            <a:endParaRPr sz="4000" dirty="0">
              <a:latin typeface="Aptos ExtraBold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Aptos ExtraBold" panose="020B0004020202020204" pitchFamily="34" charset="0"/>
              </a:rPr>
              <a:t>vs</a:t>
            </a:r>
            <a:br>
              <a:rPr lang="en-GB" sz="4000" dirty="0">
                <a:latin typeface="Aptos ExtraBold" panose="020B0004020202020204" pitchFamily="34" charset="0"/>
              </a:rPr>
            </a:br>
            <a:r>
              <a:rPr lang="en-GB" sz="4000" dirty="0">
                <a:latin typeface="Aptos ExtraBold" panose="020B0004020202020204" pitchFamily="34" charset="0"/>
              </a:rPr>
              <a:t>Modern data processing</a:t>
            </a:r>
            <a:endParaRPr sz="4000" dirty="0">
              <a:latin typeface="Aptos ExtraBold" panose="020B0004020202020204" pitchFamily="34" charset="0"/>
            </a:endParaRPr>
          </a:p>
        </p:txBody>
      </p:sp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8462783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ptos" panose="020B0004020202020204" pitchFamily="34" charset="0"/>
              </a:rPr>
              <a:t>4</a:t>
            </a:fld>
            <a:endParaRPr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8462783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ptos" panose="020B0004020202020204" pitchFamily="34" charset="0"/>
              </a:rPr>
              <a:t>5</a:t>
            </a:fld>
            <a:endParaRPr dirty="0">
              <a:latin typeface="Aptos" panose="020B0004020202020204" pitchFamily="34" charset="0"/>
            </a:endParaRPr>
          </a:p>
        </p:txBody>
      </p:sp>
      <p:pic>
        <p:nvPicPr>
          <p:cNvPr id="118" name="Google Shape;118;p17"/>
          <p:cNvPicPr preferRelativeResize="0"/>
          <p:nvPr/>
        </p:nvPicPr>
        <p:blipFill rotWithShape="1">
          <a:blip r:embed="rId3">
            <a:alphaModFix/>
          </a:blip>
          <a:srcRect b="8458"/>
          <a:stretch/>
        </p:blipFill>
        <p:spPr>
          <a:xfrm>
            <a:off x="152400" y="152400"/>
            <a:ext cx="8839200" cy="382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/>
        </p:nvSpPr>
        <p:spPr>
          <a:xfrm>
            <a:off x="152400" y="3918600"/>
            <a:ext cx="8839200" cy="7386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  <a:cs typeface="Noto Sans"/>
                <a:sym typeface="Noto Sans"/>
              </a:rPr>
              <a:t>Kröger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Noto Sans"/>
                <a:sym typeface="Noto Sans"/>
              </a:rPr>
              <a:t>, Jacob Leon and Lutz, Otto Hans-Martin and Ullrich, Stefan, </a:t>
            </a:r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  <a:cs typeface="Noto Sans"/>
                <a:sym typeface="Noto Sans"/>
              </a:rPr>
              <a:t>The Myth of Individual Control: Mapping the Limitations of Privacy Self-management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Noto Sans"/>
                <a:sym typeface="Noto Sans"/>
              </a:rPr>
              <a:t> (July 7, 2021). Available at SSRN: https://ssrn.com/abstract=3881776</a:t>
            </a:r>
            <a:endParaRPr sz="1200" dirty="0">
              <a:latin typeface="Verdana" panose="020B0604030504040204" pitchFamily="34" charset="0"/>
              <a:ea typeface="Verdana" panose="020B0604030504040204" pitchFamily="34" charset="0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311700" y="2090638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Aptos ExtraBold" panose="020B0004020202020204" pitchFamily="34" charset="0"/>
              </a:rPr>
              <a:t>Privacy paradox?</a:t>
            </a:r>
            <a:endParaRPr sz="4000" dirty="0">
              <a:latin typeface="Aptos ExtraBold" panose="020B00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sldNum" idx="12"/>
          </p:nvPr>
        </p:nvSpPr>
        <p:spPr>
          <a:xfrm>
            <a:off x="8462783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ptos" panose="020B0004020202020204" pitchFamily="34" charset="0"/>
              </a:rPr>
              <a:t>7</a:t>
            </a:fld>
            <a:endParaRPr dirty="0">
              <a:latin typeface="Aptos" panose="020B0004020202020204" pitchFamily="34" charset="0"/>
            </a:endParaRPr>
          </a:p>
        </p:txBody>
      </p:sp>
      <p:pic>
        <p:nvPicPr>
          <p:cNvPr id="130" name="Google Shape;130;p19"/>
          <p:cNvPicPr preferRelativeResize="0"/>
          <p:nvPr/>
        </p:nvPicPr>
        <p:blipFill rotWithShape="1">
          <a:blip r:embed="rId3">
            <a:alphaModFix/>
          </a:blip>
          <a:srcRect t="6942" b="75552"/>
          <a:stretch/>
        </p:blipFill>
        <p:spPr>
          <a:xfrm>
            <a:off x="152400" y="196800"/>
            <a:ext cx="8839200" cy="455309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/>
          <p:nvPr/>
        </p:nvSpPr>
        <p:spPr>
          <a:xfrm>
            <a:off x="152400" y="4134300"/>
            <a:ext cx="8839200" cy="553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Noto Sans"/>
                <a:sym typeface="Noto Sans"/>
              </a:rPr>
              <a:t>Draper, Nora et al. (2023), </a:t>
            </a:r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  <a:cs typeface="Noto Sans"/>
                <a:sym typeface="Noto Sans"/>
              </a:rPr>
              <a:t>Digital Resignation and Privacy Cynicism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Noto Sans"/>
                <a:sym typeface="Noto Sans"/>
              </a:rPr>
              <a:t>. Big Data &amp; Society thematic issue, Available at: https://journals.sagepub.com/page/bds/digitalresignationandprivacycynicism</a:t>
            </a:r>
            <a:endParaRPr sz="1200" dirty="0">
              <a:latin typeface="Verdana" panose="020B0604030504040204" pitchFamily="34" charset="0"/>
              <a:ea typeface="Verdana" panose="020B0604030504040204" pitchFamily="34" charset="0"/>
              <a:cs typeface="Noto Sans"/>
              <a:sym typeface="Noto Sans"/>
            </a:endParaRPr>
          </a:p>
        </p:txBody>
      </p:sp>
      <p:pic>
        <p:nvPicPr>
          <p:cNvPr id="132" name="Google Shape;13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4600" y="921800"/>
            <a:ext cx="7055126" cy="24302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7532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Aptos ExtraBold" panose="020B0004020202020204" pitchFamily="34" charset="0"/>
              </a:rPr>
              <a:t>Resignation</a:t>
            </a:r>
            <a:endParaRPr sz="4000" dirty="0">
              <a:latin typeface="Aptos ExtraBold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Aptos ExtraBold" panose="020B0004020202020204" pitchFamily="34" charset="0"/>
              </a:rPr>
              <a:t>Disempowerment</a:t>
            </a:r>
            <a:endParaRPr sz="4000" dirty="0">
              <a:latin typeface="Aptos ExtraBold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Aptos ExtraBold" panose="020B0004020202020204" pitchFamily="34" charset="0"/>
              </a:rPr>
              <a:t>Resentment</a:t>
            </a:r>
            <a:endParaRPr sz="4000" dirty="0">
              <a:latin typeface="Aptos ExtraBold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Aptos ExtraBold" panose="020B0004020202020204" pitchFamily="34" charset="0"/>
              </a:rPr>
              <a:t>Distrust</a:t>
            </a:r>
            <a:endParaRPr sz="4000" dirty="0">
              <a:latin typeface="Aptos ExtraBold" panose="020B0004020202020204" pitchFamily="34" charset="0"/>
            </a:endParaRPr>
          </a:p>
        </p:txBody>
      </p:sp>
      <p:sp>
        <p:nvSpPr>
          <p:cNvPr id="138" name="Google Shape;138;p20"/>
          <p:cNvSpPr txBox="1">
            <a:spLocks noGrp="1"/>
          </p:cNvSpPr>
          <p:nvPr>
            <p:ph type="sldNum" idx="12"/>
          </p:nvPr>
        </p:nvSpPr>
        <p:spPr>
          <a:xfrm>
            <a:off x="8462783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ptos" panose="020B0004020202020204" pitchFamily="34" charset="0"/>
              </a:rPr>
              <a:t>8</a:t>
            </a:fld>
            <a:endParaRPr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8462783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ptos" panose="020B0004020202020204" pitchFamily="34" charset="0"/>
              </a:rPr>
              <a:t>9</a:t>
            </a:fld>
            <a:endParaRPr dirty="0">
              <a:latin typeface="Aptos" panose="020B0004020202020204" pitchFamily="34" charset="0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311537" y="1844354"/>
            <a:ext cx="30480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4000" b="1" dirty="0">
                <a:solidFill>
                  <a:schemeClr val="lt2"/>
                </a:solidFill>
                <a:latin typeface="Aptos ExtraBold" panose="020B0004020202020204" pitchFamily="34" charset="0"/>
                <a:ea typeface="Poppins"/>
                <a:cs typeface="Poppins"/>
                <a:sym typeface="Poppins"/>
              </a:rPr>
              <a:t>Power in the world</a:t>
            </a:r>
            <a:endParaRPr sz="2400" b="1" dirty="0">
              <a:solidFill>
                <a:schemeClr val="dk1"/>
              </a:solidFill>
              <a:latin typeface="Aptos ExtraBold" panose="020B0004020202020204" pitchFamily="34" charset="0"/>
              <a:ea typeface="Noto Sans"/>
              <a:cs typeface="Noto Sans"/>
              <a:sym typeface="Noto Sans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5104283" y="1863750"/>
            <a:ext cx="33585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chemeClr val="lt2"/>
                </a:solidFill>
                <a:latin typeface="Aptos ExtraBold" panose="020B0004020202020204" pitchFamily="34" charset="0"/>
                <a:ea typeface="Poppins"/>
                <a:cs typeface="Poppins"/>
                <a:sym typeface="Poppins"/>
              </a:rPr>
              <a:t>Power over data and AI</a:t>
            </a:r>
            <a:endParaRPr sz="2400" dirty="0">
              <a:solidFill>
                <a:schemeClr val="dk1"/>
              </a:solidFill>
              <a:latin typeface="Aptos ExtraBold" panose="020B0004020202020204" pitchFamily="34" charset="0"/>
              <a:ea typeface="Noto Sans"/>
              <a:cs typeface="Noto Sans"/>
              <a:sym typeface="Noto Sans"/>
            </a:endParaRPr>
          </a:p>
        </p:txBody>
      </p:sp>
      <p:sp>
        <p:nvSpPr>
          <p:cNvPr id="146" name="Google Shape;146;p21"/>
          <p:cNvSpPr/>
          <p:nvPr/>
        </p:nvSpPr>
        <p:spPr>
          <a:xfrm>
            <a:off x="1692100" y="504225"/>
            <a:ext cx="5490900" cy="1208400"/>
          </a:xfrm>
          <a:prstGeom prst="uturnArrow">
            <a:avLst>
              <a:gd name="adj1" fmla="val 24829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47" name="Google Shape;147;p21"/>
          <p:cNvSpPr/>
          <p:nvPr/>
        </p:nvSpPr>
        <p:spPr>
          <a:xfrm rot="10800000">
            <a:off x="1541950" y="3256650"/>
            <a:ext cx="5490900" cy="1208400"/>
          </a:xfrm>
          <a:prstGeom prst="uturnArrow">
            <a:avLst>
              <a:gd name="adj1" fmla="val 24829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nected by data">
  <a:themeElements>
    <a:clrScheme name="Simple Light">
      <a:dk1>
        <a:srgbClr val="25333A"/>
      </a:dk1>
      <a:lt1>
        <a:srgbClr val="F3F2F2"/>
      </a:lt1>
      <a:dk2>
        <a:srgbClr val="000000"/>
      </a:dk2>
      <a:lt2>
        <a:srgbClr val="FFFFFF"/>
      </a:lt2>
      <a:accent1>
        <a:srgbClr val="8132F1"/>
      </a:accent1>
      <a:accent2>
        <a:srgbClr val="3200A1"/>
      </a:accent2>
      <a:accent3>
        <a:srgbClr val="00D1B2"/>
      </a:accent3>
      <a:accent4>
        <a:srgbClr val="00A0A1"/>
      </a:accent4>
      <a:accent5>
        <a:srgbClr val="FF6700"/>
      </a:accent5>
      <a:accent6>
        <a:srgbClr val="E53935"/>
      </a:accent6>
      <a:hlink>
        <a:srgbClr val="3200A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1031</Words>
  <Application>Microsoft Office PowerPoint</Application>
  <PresentationFormat>On-screen Show (16:9)</PresentationFormat>
  <Paragraphs>151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Aptos Display</vt:lpstr>
      <vt:lpstr>Arial</vt:lpstr>
      <vt:lpstr>Aptos ExtraBold</vt:lpstr>
      <vt:lpstr>Poppins SemiBold</vt:lpstr>
      <vt:lpstr>Poppins</vt:lpstr>
      <vt:lpstr>Aptos</vt:lpstr>
      <vt:lpstr>Roboto</vt:lpstr>
      <vt:lpstr>Noto Sans</vt:lpstr>
      <vt:lpstr>Verdana</vt:lpstr>
      <vt:lpstr>Connected by data</vt:lpstr>
      <vt:lpstr>Consent, context and community</vt:lpstr>
      <vt:lpstr>Consent</vt:lpstr>
      <vt:lpstr>Consent</vt:lpstr>
      <vt:lpstr>70s scientific research vs Modern data processing</vt:lpstr>
      <vt:lpstr>PowerPoint Presentation</vt:lpstr>
      <vt:lpstr>Privacy paradox?</vt:lpstr>
      <vt:lpstr>PowerPoint Presentation</vt:lpstr>
      <vt:lpstr>Resignation Disempowerment Resentment Distrust</vt:lpstr>
      <vt:lpstr>PowerPoint Presentation</vt:lpstr>
      <vt:lpstr>Is there any alternative?</vt:lpstr>
      <vt:lpstr>PowerPoint Presentation</vt:lpstr>
      <vt:lpstr>Context aware</vt:lpstr>
      <vt:lpstr>Making decisions together</vt:lpstr>
      <vt:lpstr>Defining choice architectures</vt:lpstr>
      <vt:lpstr>PowerPoint Presentation</vt:lpstr>
      <vt:lpstr>Asking (representatives of) your public</vt:lpstr>
      <vt:lpstr>Data protection practitioner + Decision making facilitator + Community voice advocate</vt:lpstr>
      <vt:lpstr>OK but how?</vt:lpstr>
      <vt:lpstr>This is  emerging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summary…</vt:lpstr>
      <vt:lpstr>Consent doesn’t fix power dynamics</vt:lpstr>
      <vt:lpstr>You can facilitate collective decisions</vt:lpstr>
      <vt:lpstr>Don’t let the best be the enemy of the good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Katie Makepeace-Warne</dc:creator>
  <cp:lastModifiedBy>Louise Murphy</cp:lastModifiedBy>
  <cp:revision>2</cp:revision>
  <dcterms:modified xsi:type="dcterms:W3CDTF">2024-10-08T14:18:15Z</dcterms:modified>
</cp:coreProperties>
</file>